
<file path=[Content_Types].xml><?xml version="1.0" encoding="utf-8"?>
<Types xmlns="http://schemas.openxmlformats.org/package/2006/content-types">
  <Default Extension="png" ContentType="image/png"/>
  <Default Extension="emf" ContentType="image/x-emf"/>
  <Default Extension="jpeg" ContentType="image/jpeg"/>
  <Default Extension="rels" ContentType="application/vnd.openxmlformats-package.relationships+xml"/>
  <Default Extension="xml" ContentType="application/xml"/>
  <Default Extension="docx" ContentType="application/vnd.openxmlformats-officedocument.wordprocessingml.document"/>
  <Default Extension="vml" ContentType="application/vnd.openxmlformats-officedocument.vmlDrawing"/>
  <Default Extension="tiff" ContentType="image/tiff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charts/chart1.xml" ContentType="application/vnd.openxmlformats-officedocument.drawingml.chart+xml"/>
  <Override PartName="/ppt/charts/style1.xml" ContentType="application/vnd.ms-office.chartstyle+xml"/>
  <Override PartName="/ppt/charts/colors1.xml" ContentType="application/vnd.ms-office.chartcolorstyl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30"/>
  </p:notesMasterIdLst>
  <p:sldIdLst>
    <p:sldId id="275" r:id="rId2"/>
    <p:sldId id="276" r:id="rId3"/>
    <p:sldId id="261" r:id="rId4"/>
    <p:sldId id="262" r:id="rId5"/>
    <p:sldId id="259" r:id="rId6"/>
    <p:sldId id="258" r:id="rId7"/>
    <p:sldId id="263" r:id="rId8"/>
    <p:sldId id="264" r:id="rId9"/>
    <p:sldId id="266" r:id="rId10"/>
    <p:sldId id="265" r:id="rId11"/>
    <p:sldId id="257" r:id="rId12"/>
    <p:sldId id="267" r:id="rId13"/>
    <p:sldId id="268" r:id="rId14"/>
    <p:sldId id="269" r:id="rId15"/>
    <p:sldId id="270" r:id="rId16"/>
    <p:sldId id="271" r:id="rId17"/>
    <p:sldId id="272" r:id="rId18"/>
    <p:sldId id="273" r:id="rId19"/>
    <p:sldId id="274" r:id="rId20"/>
    <p:sldId id="279" r:id="rId21"/>
    <p:sldId id="280" r:id="rId22"/>
    <p:sldId id="281" r:id="rId23"/>
    <p:sldId id="282" r:id="rId24"/>
    <p:sldId id="283" r:id="rId25"/>
    <p:sldId id="284" r:id="rId26"/>
    <p:sldId id="285" r:id="rId27"/>
    <p:sldId id="286" r:id="rId28"/>
    <p:sldId id="278" r:id="rId29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 userDrawn="1">
          <p15:clr>
            <a:srgbClr val="A4A3A4"/>
          </p15:clr>
        </p15:guide>
        <p15:guide id="2" pos="3840" userDrawn="1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861414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9263" autoAdjust="0"/>
    <p:restoredTop sz="94660"/>
  </p:normalViewPr>
  <p:slideViewPr>
    <p:cSldViewPr snapToGrid="0">
      <p:cViewPr varScale="1">
        <p:scale>
          <a:sx n="62" d="100"/>
          <a:sy n="62" d="100"/>
        </p:scale>
        <p:origin x="216" y="1296"/>
      </p:cViewPr>
      <p:guideLst>
        <p:guide orient="horz" pos="2160"/>
        <p:guide pos="384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34" Type="http://schemas.openxmlformats.org/officeDocument/2006/relationships/tableStyles" Target="tableStyle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viewProps" Target="view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notesMaster" Target="notesMasters/notesMaster1.xml"/><Relationship Id="rId8" Type="http://schemas.openxmlformats.org/officeDocument/2006/relationships/slide" Target="slides/slide7.xml"/></Relationships>
</file>

<file path=ppt/charts/_rels/chart1.xml.rels><?xml version="1.0" encoding="UTF-8" standalone="yes"?>
<Relationships xmlns="http://schemas.openxmlformats.org/package/2006/relationships"><Relationship Id="rId3" Type="http://schemas.openxmlformats.org/officeDocument/2006/relationships/oleObject" Target="Macintosh%20HD:Users:brittanyhott:Dropbox:NeedsAssessmentGraph.xlsx" TargetMode="External"/><Relationship Id="rId2" Type="http://schemas.microsoft.com/office/2011/relationships/chartColorStyle" Target="colors1.xml"/><Relationship Id="rId1" Type="http://schemas.microsoft.com/office/2011/relationships/chartStyle" Target="style1.xml"/></Relationships>
</file>

<file path=ppt/charts/chart1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/>
      <c:barChart>
        <c:barDir val="col"/>
        <c:grouping val="stacked"/>
        <c:varyColors val="0"/>
        <c:ser>
          <c:idx val="0"/>
          <c:order val="0"/>
          <c:tx>
            <c:v>Use Resource</c:v>
          </c:tx>
          <c:spPr>
            <a:solidFill>
              <a:schemeClr val="accent1"/>
            </a:solidFill>
            <a:ln>
              <a:noFill/>
            </a:ln>
            <a:effectLst/>
          </c:spPr>
          <c:invertIfNegative val="0"/>
          <c:cat>
            <c:strRef>
              <c:f>Sheet1!$A$7:$L$7</c:f>
              <c:strCache>
                <c:ptCount val="12"/>
                <c:pt idx="0">
                  <c:v>Teaching Exceptional Children Journal</c:v>
                </c:pt>
                <c:pt idx="1">
                  <c:v>Intervention in School and Clinic Journal</c:v>
                </c:pt>
                <c:pt idx="2">
                  <c:v>Council for Exceptional Children</c:v>
                </c:pt>
                <c:pt idx="3">
                  <c:v>Intervention Central</c:v>
                </c:pt>
                <c:pt idx="4">
                  <c:v>RTI Network</c:v>
                </c:pt>
                <c:pt idx="5">
                  <c:v>Facebook</c:v>
                </c:pt>
                <c:pt idx="6">
                  <c:v>National Council for Teachers of Mathematics</c:v>
                </c:pt>
                <c:pt idx="7">
                  <c:v>Blogs</c:v>
                </c:pt>
                <c:pt idx="8">
                  <c:v>Teachers Pay Teachers</c:v>
                </c:pt>
                <c:pt idx="9">
                  <c:v>Conversations with Specialists</c:v>
                </c:pt>
                <c:pt idx="10">
                  <c:v>Pinterest</c:v>
                </c:pt>
                <c:pt idx="11">
                  <c:v>Conversations with Colleagues</c:v>
                </c:pt>
              </c:strCache>
            </c:strRef>
          </c:cat>
          <c:val>
            <c:numRef>
              <c:f>Sheet1!$A$8:$L$8</c:f>
              <c:numCache>
                <c:formatCode>General</c:formatCode>
                <c:ptCount val="12"/>
                <c:pt idx="0">
                  <c:v>5.56</c:v>
                </c:pt>
                <c:pt idx="1">
                  <c:v>10.53</c:v>
                </c:pt>
                <c:pt idx="2">
                  <c:v>10.53</c:v>
                </c:pt>
                <c:pt idx="3">
                  <c:v>16.670000000000009</c:v>
                </c:pt>
                <c:pt idx="4">
                  <c:v>21.05</c:v>
                </c:pt>
                <c:pt idx="5">
                  <c:v>36.840000000000003</c:v>
                </c:pt>
                <c:pt idx="6">
                  <c:v>42.11</c:v>
                </c:pt>
                <c:pt idx="7">
                  <c:v>26.32</c:v>
                </c:pt>
                <c:pt idx="8">
                  <c:v>42.11</c:v>
                </c:pt>
                <c:pt idx="9">
                  <c:v>47.37</c:v>
                </c:pt>
                <c:pt idx="10">
                  <c:v>36.840000000000003</c:v>
                </c:pt>
                <c:pt idx="11">
                  <c:v>21.05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0-09FC-624B-B70F-FC95B231543A}"/>
            </c:ext>
          </c:extLst>
        </c:ser>
        <c:ser>
          <c:idx val="1"/>
          <c:order val="1"/>
          <c:tx>
            <c:v>Routinely Use Resource</c:v>
          </c:tx>
          <c:spPr>
            <a:solidFill>
              <a:schemeClr val="accent4"/>
            </a:solidFill>
            <a:ln>
              <a:noFill/>
            </a:ln>
            <a:effectLst/>
          </c:spPr>
          <c:invertIfNegative val="0"/>
          <c:cat>
            <c:strRef>
              <c:f>Sheet1!$A$7:$L$7</c:f>
              <c:strCache>
                <c:ptCount val="12"/>
                <c:pt idx="0">
                  <c:v>Teaching Exceptional Children Journal</c:v>
                </c:pt>
                <c:pt idx="1">
                  <c:v>Intervention in School and Clinic Journal</c:v>
                </c:pt>
                <c:pt idx="2">
                  <c:v>Council for Exceptional Children</c:v>
                </c:pt>
                <c:pt idx="3">
                  <c:v>Intervention Central</c:v>
                </c:pt>
                <c:pt idx="4">
                  <c:v>RTI Network</c:v>
                </c:pt>
                <c:pt idx="5">
                  <c:v>Facebook</c:v>
                </c:pt>
                <c:pt idx="6">
                  <c:v>National Council for Teachers of Mathematics</c:v>
                </c:pt>
                <c:pt idx="7">
                  <c:v>Blogs</c:v>
                </c:pt>
                <c:pt idx="8">
                  <c:v>Teachers Pay Teachers</c:v>
                </c:pt>
                <c:pt idx="9">
                  <c:v>Conversations with Specialists</c:v>
                </c:pt>
                <c:pt idx="10">
                  <c:v>Pinterest</c:v>
                </c:pt>
                <c:pt idx="11">
                  <c:v>Conversations with Colleagues</c:v>
                </c:pt>
              </c:strCache>
            </c:strRef>
          </c:cat>
          <c:val>
            <c:numRef>
              <c:f>Sheet1!$A$9:$L$9</c:f>
              <c:numCache>
                <c:formatCode>General</c:formatCode>
                <c:ptCount val="12"/>
                <c:pt idx="0">
                  <c:v>0</c:v>
                </c:pt>
                <c:pt idx="1">
                  <c:v>0</c:v>
                </c:pt>
                <c:pt idx="2">
                  <c:v>5.26</c:v>
                </c:pt>
                <c:pt idx="3">
                  <c:v>0</c:v>
                </c:pt>
                <c:pt idx="4">
                  <c:v>10.53</c:v>
                </c:pt>
                <c:pt idx="5">
                  <c:v>21.05</c:v>
                </c:pt>
                <c:pt idx="6">
                  <c:v>21.05</c:v>
                </c:pt>
                <c:pt idx="7">
                  <c:v>36.840000000000003</c:v>
                </c:pt>
                <c:pt idx="8">
                  <c:v>26.32</c:v>
                </c:pt>
                <c:pt idx="9">
                  <c:v>21.05</c:v>
                </c:pt>
                <c:pt idx="10">
                  <c:v>36.840000000000003</c:v>
                </c:pt>
                <c:pt idx="11">
                  <c:v>78.95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1-09FC-624B-B70F-FC95B231543A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gapWidth val="44"/>
        <c:overlap val="100"/>
        <c:axId val="-1752194848"/>
        <c:axId val="2146793600"/>
      </c:barChart>
      <c:catAx>
        <c:axId val="-1752194848"/>
        <c:scaling>
          <c:orientation val="minMax"/>
        </c:scaling>
        <c:delete val="0"/>
        <c:axPos val="b"/>
        <c:numFmt formatCode="General" sourceLinked="0"/>
        <c:majorTickMark val="none"/>
        <c:minorTickMark val="none"/>
        <c:tickLblPos val="low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0" spcFirstLastPara="1" vertOverflow="ellipsis" wrap="square" anchor="ctr" anchorCtr="1"/>
          <a:lstStyle/>
          <a:p>
            <a:pPr>
              <a:defRPr sz="1197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en-US"/>
          </a:p>
        </c:txPr>
        <c:crossAx val="2146793600"/>
        <c:crossesAt val="0"/>
        <c:auto val="0"/>
        <c:lblAlgn val="ctr"/>
        <c:lblOffset val="100"/>
        <c:noMultiLvlLbl val="0"/>
      </c:catAx>
      <c:valAx>
        <c:axId val="2146793600"/>
        <c:scaling>
          <c:orientation val="minMax"/>
          <c:max val="100"/>
          <c:min val="0"/>
        </c:scaling>
        <c:delete val="0"/>
        <c:axPos val="l"/>
        <c:majorGridlines>
          <c:spPr>
            <a:ln w="9525" cap="flat" cmpd="sng" algn="ctr">
              <a:solidFill>
                <a:schemeClr val="tx1">
                  <a:lumMod val="15000"/>
                  <a:lumOff val="85000"/>
                </a:schemeClr>
              </a:solidFill>
              <a:round/>
            </a:ln>
            <a:effectLst/>
          </c:spPr>
        </c:majorGridlines>
        <c:numFmt formatCode="0%" sourceLinked="0"/>
        <c:majorTickMark val="none"/>
        <c:minorTickMark val="none"/>
        <c:tickLblPos val="nextTo"/>
        <c:spPr>
          <a:noFill/>
          <a:ln>
            <a:noFill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197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en-US"/>
          </a:p>
        </c:txPr>
        <c:crossAx val="-1752194848"/>
        <c:crosses val="autoZero"/>
        <c:crossBetween val="between"/>
        <c:majorUnit val="10"/>
        <c:minorUnit val="0.2"/>
        <c:dispUnits>
          <c:builtInUnit val="hundreds"/>
        </c:dispUnits>
      </c:valAx>
      <c:spPr>
        <a:noFill/>
        <a:ln>
          <a:noFill/>
        </a:ln>
        <a:effectLst/>
      </c:spPr>
    </c:plotArea>
    <c:legend>
      <c:legendPos val="b"/>
      <c:layout>
        <c:manualLayout>
          <c:xMode val="edge"/>
          <c:yMode val="edge"/>
          <c:x val="0.58068461206739896"/>
          <c:y val="0.93531027182398296"/>
          <c:w val="0.38708556480231199"/>
          <c:h val="6.2907187362846895E-2"/>
        </c:manualLayout>
      </c:layout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400" b="0" i="0" u="none" strike="noStrike" kern="1200" baseline="0">
              <a:solidFill>
                <a:schemeClr val="tx1">
                  <a:lumMod val="65000"/>
                  <a:lumOff val="35000"/>
                </a:schemeClr>
              </a:solidFill>
              <a:latin typeface="Arial" charset="0"/>
              <a:ea typeface="Arial" charset="0"/>
              <a:cs typeface="Arial" charset="0"/>
            </a:defRPr>
          </a:pPr>
          <a:endParaRPr lang="en-US"/>
        </a:p>
      </c:txPr>
    </c:legend>
    <c:plotVisOnly val="1"/>
    <c:dispBlanksAs val="gap"/>
    <c:showDLblsOverMax val="0"/>
  </c:chart>
  <c:spPr>
    <a:noFill/>
    <a:ln>
      <a:noFill/>
    </a:ln>
    <a:effectLst/>
  </c:spPr>
  <c:txPr>
    <a:bodyPr/>
    <a:lstStyle/>
    <a:p>
      <a:pPr>
        <a:defRPr/>
      </a:pPr>
      <a:endParaRPr lang="en-US"/>
    </a:p>
  </c:txPr>
  <c:externalData r:id="rId3">
    <c:autoUpdate val="0"/>
  </c:externalData>
</c:chartSpace>
</file>

<file path=ppt/charts/colors1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style1.xml><?xml version="1.0" encoding="utf-8"?>
<cs:chartStyle xmlns:cs="http://schemas.microsoft.com/office/drawing/2012/chartStyle" xmlns:a="http://schemas.openxmlformats.org/drawingml/2006/main" id="297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33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33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1197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1197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dataTable>
  <cs:downBar>
    <cs:lnRef idx="0"/>
    <cs:fillRef idx="0"/>
    <cs:effectRef idx="0"/>
    <cs:fontRef idx="minor">
      <a:schemeClr val="tx1"/>
    </cs:fontRef>
    <cs:spPr>
      <a:solidFill>
        <a:schemeClr val="dk1">
          <a:lumMod val="75000"/>
          <a:lumOff val="25000"/>
        </a:schemeClr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0"/>
            <a:lumOff val="50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862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trendlineLabel>
  <cs:upBar>
    <cs:lnRef idx="0"/>
    <cs:fillRef idx="0"/>
    <cs:effectRef idx="0"/>
    <cs:fontRef idx="minor">
      <a:schemeClr val="tx1"/>
    </cs:fontRef>
    <cs:spPr>
      <a:solidFill>
        <a:schemeClr val="lt1"/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drawings/_rels/vmlDrawing1.vml.rels><?xml version="1.0" encoding="UTF-8" standalone="yes"?>
<Relationships xmlns="http://schemas.openxmlformats.org/package/2006/relationships"><Relationship Id="rId1" Type="http://schemas.openxmlformats.org/officeDocument/2006/relationships/image" Target="../media/image14.emf"/></Relationships>
</file>

<file path=ppt/drawings/_rels/vmlDrawing2.vml.rels><?xml version="1.0" encoding="UTF-8" standalone="yes"?>
<Relationships xmlns="http://schemas.openxmlformats.org/package/2006/relationships"><Relationship Id="rId1" Type="http://schemas.openxmlformats.org/officeDocument/2006/relationships/image" Target="../media/image15.emf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20CE9954-4E36-6C41-A5DD-CF7089C25FAD}" type="datetimeFigureOut">
              <a:rPr lang="en-US" smtClean="0"/>
              <a:t>5/2/18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3BD92089-6613-8746-8E98-EBE8B2957C4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14098934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FB55F94-FD9D-3446-A00F-095BCBCDFCDE}" type="slidenum">
              <a:rPr lang="en-US" smtClean="0"/>
              <a:t>12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12323393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Traditional research</a:t>
            </a:r>
            <a:r>
              <a:rPr lang="en-US" baseline="0" dirty="0"/>
              <a:t> challenges such as participant recruitment have not occurred; example of superintendents calling and stopping by during office hours</a:t>
            </a:r>
          </a:p>
          <a:p>
            <a:r>
              <a:rPr lang="en-US" baseline="0" dirty="0"/>
              <a:t>Traditional methods where university researchers contact districts and test interventions can be done but may not be the most effective way; develop a partnership and support teachers and administrators</a:t>
            </a:r>
          </a:p>
          <a:p>
            <a:r>
              <a:rPr lang="en-US" baseline="0" dirty="0"/>
              <a:t>Practitioner based research- district identifies challenge, researchers test solutions; cost/benefit analysis; increases likelihood of evidenced-based practices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FB55F94-FD9D-3446-A00F-095BCBCDFCDE}" type="slidenum">
              <a:rPr lang="en-US" smtClean="0"/>
              <a:t>13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34228893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Share Facebook and Twitter</a:t>
            </a:r>
          </a:p>
          <a:p>
            <a:r>
              <a:rPr lang="en-US" dirty="0"/>
              <a:t>Tiered</a:t>
            </a:r>
            <a:r>
              <a:rPr lang="en-US" baseline="0" dirty="0"/>
              <a:t> Mentoring model- 24 students, allows undergrads experience with data collection and working in districts they will serve; masters students mentor undergrads, doctoral students mentor masters students</a:t>
            </a:r>
          </a:p>
          <a:p>
            <a:r>
              <a:rPr lang="en-US" baseline="0" dirty="0"/>
              <a:t> 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FB55F94-FD9D-3446-A00F-095BCBCDFCDE}" type="slidenum">
              <a:rPr lang="en-US" smtClean="0"/>
              <a:t>14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4994796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55F535C-6763-4BE4-B8E0-C2DAAF817E7B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32253B93-1BD2-406A-8E87-FCF82CB581BF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89957382-F10E-4839-BAF6-B4B1E9482EC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C724E1D-4850-45CC-A3E6-ADA26F88801C}" type="datetimeFigureOut">
              <a:rPr lang="en-US" smtClean="0"/>
              <a:t>5/2/18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0080454A-D3B7-449A-9236-0A4D4D3D447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A3B00FE7-572C-4654-A086-D014EA1F0EE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5FF9405-2776-46E7-9934-838856D39F2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0463644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F7BAF52-038D-48F5-B7EB-45A69296C7A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24F4A9F-D007-4977-A40E-E7744696581B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E294E32-64BA-4983-9A29-78C7E15986C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C724E1D-4850-45CC-A3E6-ADA26F88801C}" type="datetimeFigureOut">
              <a:rPr lang="en-US" smtClean="0"/>
              <a:t>5/2/18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6382B6A3-EEC0-40B4-9ACB-785974D7C62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1FEC3E30-9C96-40F0-B1C7-BD7D383065A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5FF9405-2776-46E7-9934-838856D39F2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50634898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4D12F76-4E57-4958-8764-94A12192771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217132F5-F8C0-41C4-A08C-547329B1D28C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DACF17FC-B0CF-49AD-97C8-6BE61478EA8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C724E1D-4850-45CC-A3E6-ADA26F88801C}" type="datetimeFigureOut">
              <a:rPr lang="en-US" smtClean="0"/>
              <a:t>5/2/18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EC08016D-4C77-452B-B90D-AA17A26A656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DED40F59-0C7C-4F57-A6B3-78C238AF2E3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5FF9405-2776-46E7-9934-838856D39F2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18719357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B053732-F7B1-4F68-A933-F0A502084F8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4A6C2F7-A5A1-47F5-B219-B0E73BF21F12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66ADF903-3B19-46AC-97C6-A946A651A556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234C4AA9-B75D-47B9-B06A-B68BE302225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C724E1D-4850-45CC-A3E6-ADA26F88801C}" type="datetimeFigureOut">
              <a:rPr lang="en-US" smtClean="0"/>
              <a:t>5/2/18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E8C11CAF-41B4-4B69-A9DE-DB524B3B08A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6A6B8AD0-6EFC-479D-9EF3-774D536CC54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5FF9405-2776-46E7-9934-838856D39F2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8188556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B15DC2B-309F-4E19-9686-A2F16E00C2D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6F4D4BE8-49F1-40AE-9A58-454AAFEF8DDD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217CDAAC-C4FD-4DC8-B182-875FD3D87178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FBB43AF2-F87E-4103-B0FE-A81CD22FE4E0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9954B5D3-A46F-485B-BC75-D847FEA19EF4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2DA2EF40-DF96-4999-9E91-BF53F733418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C724E1D-4850-45CC-A3E6-ADA26F88801C}" type="datetimeFigureOut">
              <a:rPr lang="en-US" smtClean="0"/>
              <a:t>5/2/18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E1EB7763-FDE6-4D44-8DDC-9ABFFA1F6C6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A05E3F31-A3CD-49A8-B686-29E80F2E8CB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5FF9405-2776-46E7-9934-838856D39F2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18357445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18904A1-F0DE-435C-92EC-507E025AC87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9811DA3D-9272-4DFD-BA20-ACF7239C8E6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C724E1D-4850-45CC-A3E6-ADA26F88801C}" type="datetimeFigureOut">
              <a:rPr lang="en-US" smtClean="0"/>
              <a:t>5/2/18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D03C3EAA-378A-4A58-BED7-3F7E0595FCD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2376EC2B-B452-40FE-8F42-B5E31EC210B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5FF9405-2776-46E7-9934-838856D39F2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11583577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D05354E8-1A6B-420C-9DBD-59708ED5943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C724E1D-4850-45CC-A3E6-ADA26F88801C}" type="datetimeFigureOut">
              <a:rPr lang="en-US" smtClean="0"/>
              <a:t>5/2/18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AB9B96C5-00CB-4AF5-818D-AE2F30554D3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793FF5C8-7975-403F-BD42-1A0DCAEEDFD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5FF9405-2776-46E7-9934-838856D39F2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90918968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BB93F49-754D-46FF-AB96-5DE42BC58B6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E9F63EE-6095-4269-9CB4-F6ED44A57C6F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DC5C3122-3763-44EB-B7AB-4E01EA4F4881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ACE867BC-6C04-4B71-9112-B2956C6D5A3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C724E1D-4850-45CC-A3E6-ADA26F88801C}" type="datetimeFigureOut">
              <a:rPr lang="en-US" smtClean="0"/>
              <a:t>5/2/18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F12B42A2-CA2B-4B05-9BA4-0D68A1759F0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29C9941B-D232-4D2D-A21B-18332E445B0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5FF9405-2776-46E7-9934-838856D39F2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77760716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9826C16-EB07-4B8E-9AAB-9743D0BE0C8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0BB752EE-EE17-4641-A529-5FC16213F725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FAE81C88-3EA8-4736-A6CE-60F9CB451B8E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B9DF90ED-8DC1-460F-89E9-382063FFA77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C724E1D-4850-45CC-A3E6-ADA26F88801C}" type="datetimeFigureOut">
              <a:rPr lang="en-US" smtClean="0"/>
              <a:t>5/2/18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E87BDFF6-C826-40FB-ADBA-1729C0DBFA3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C6AA943E-781B-4B80-8E94-24297BA0BC3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5FF9405-2776-46E7-9934-838856D39F2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40424977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588A9C9-4701-49E8-A654-1E5D6C299E1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EB35DFD7-4446-44C2-A45D-CB72D564C74C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57861B8B-B3C6-4835-93E3-BAF656A05B5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C724E1D-4850-45CC-A3E6-ADA26F88801C}" type="datetimeFigureOut">
              <a:rPr lang="en-US" smtClean="0"/>
              <a:t>5/2/18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F1F902E8-B7C1-49C0-B31B-3411C2DE1B1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72900B85-D83D-46AE-AE20-1F692CCDC2C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5FF9405-2776-46E7-9934-838856D39F2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5702255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83CE780F-DB02-4A64-885D-9C515EB9B773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4CD57406-2A4A-4E88-94D4-AF3FA7428083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DE5CF4D6-89D5-410B-8A90-8A80F9676C0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C724E1D-4850-45CC-A3E6-ADA26F88801C}" type="datetimeFigureOut">
              <a:rPr lang="en-US" smtClean="0"/>
              <a:t>5/2/18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1B3F7D3B-0EA0-437F-B731-74902FADDF2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4CA1AB1B-8636-444C-81D6-E3DDAA0489F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5FF9405-2776-46E7-9934-838856D39F2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55073505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F55CED6A-44EC-4EA3-B1D1-57D52043F7E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2D69511F-0B39-4CC9-9F16-6E7BF828F7E6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1A086DFC-402D-4066-87E4-38C0175C9CCB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C724E1D-4850-45CC-A3E6-ADA26F88801C}" type="datetimeFigureOut">
              <a:rPr lang="en-US" smtClean="0"/>
              <a:t>5/2/18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7B9A362-5A40-4568-BEFD-F5D82FB6B3B1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DFE03147-7274-4FB8-9674-6C51D2253830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45FF9405-2776-46E7-9934-838856D39F2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348713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7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5.jpg"/><Relationship Id="rId5" Type="http://schemas.openxmlformats.org/officeDocument/2006/relationships/image" Target="../media/image4.jpg"/><Relationship Id="rId4" Type="http://schemas.openxmlformats.org/officeDocument/2006/relationships/image" Target="../media/image3.jp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hyperlink" Target="http://bush.tamu.edu/psaa/capstones/projects/2014/Postsecondary%20Completion%20in%20Rural%20Texas.pdf" TargetMode="External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jp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0.pn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2.jp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jp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Word_Document.docx"/><Relationship Id="rId2" Type="http://schemas.openxmlformats.org/officeDocument/2006/relationships/slideLayout" Target="../slideLayouts/slideLayout6.xml"/><Relationship Id="rId1" Type="http://schemas.openxmlformats.org/officeDocument/2006/relationships/vmlDrawing" Target="../drawings/vmlDrawing1.vml"/><Relationship Id="rId4" Type="http://schemas.openxmlformats.org/officeDocument/2006/relationships/image" Target="../media/image14.emf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Word_Document1.docx"/><Relationship Id="rId2" Type="http://schemas.openxmlformats.org/officeDocument/2006/relationships/slideLayout" Target="../slideLayouts/slideLayout6.xml"/><Relationship Id="rId1" Type="http://schemas.openxmlformats.org/officeDocument/2006/relationships/vmlDrawing" Target="../drawings/vmlDrawing2.vml"/><Relationship Id="rId4" Type="http://schemas.openxmlformats.org/officeDocument/2006/relationships/image" Target="../media/image15.emf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chart" Target="../charts/chart1.xml"/><Relationship Id="rId1" Type="http://schemas.openxmlformats.org/officeDocument/2006/relationships/slideLayout" Target="../slideLayouts/slideLayout6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jpg"/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tiff"/><Relationship Id="rId2" Type="http://schemas.openxmlformats.org/officeDocument/2006/relationships/image" Target="../media/image17.jpg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png"/><Relationship Id="rId2" Type="http://schemas.openxmlformats.org/officeDocument/2006/relationships/image" Target="../media/image19.png"/><Relationship Id="rId1" Type="http://schemas.openxmlformats.org/officeDocument/2006/relationships/slideLayout" Target="../slideLayouts/slideLayout8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8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2.png"/><Relationship Id="rId1" Type="http://schemas.openxmlformats.org/officeDocument/2006/relationships/slideLayout" Target="../slideLayouts/slideLayout7.xml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3.png"/><Relationship Id="rId1" Type="http://schemas.openxmlformats.org/officeDocument/2006/relationships/slideLayout" Target="../slideLayouts/slideLayout7.xml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4.png"/><Relationship Id="rId1" Type="http://schemas.openxmlformats.org/officeDocument/2006/relationships/slideLayout" Target="../slideLayouts/slideLayout7.xml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5.png"/><Relationship Id="rId1" Type="http://schemas.openxmlformats.org/officeDocument/2006/relationships/slideLayout" Target="../slideLayouts/slideLayout7.xml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6.png"/><Relationship Id="rId1" Type="http://schemas.openxmlformats.org/officeDocument/2006/relationships/slideLayout" Target="../slideLayouts/slideLayout7.xml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5.jpg"/><Relationship Id="rId5" Type="http://schemas.openxmlformats.org/officeDocument/2006/relationships/image" Target="../media/image4.jpg"/><Relationship Id="rId4" Type="http://schemas.openxmlformats.org/officeDocument/2006/relationships/image" Target="../media/image3.jp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-142876" y="4071947"/>
            <a:ext cx="4900615" cy="221599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2400" dirty="0">
                <a:solidFill>
                  <a:schemeClr val="accent1">
                    <a:lumMod val="75000"/>
                  </a:schemeClr>
                </a:solidFill>
                <a:latin typeface="Arial Rounded MT Bold" charset="0"/>
                <a:ea typeface="Arial Rounded MT Bold" charset="0"/>
                <a:cs typeface="Arial Rounded MT Bold" charset="0"/>
              </a:rPr>
              <a:t>Scale, Replication, and Research in Rural Education</a:t>
            </a:r>
          </a:p>
          <a:p>
            <a:pPr algn="r"/>
            <a:endParaRPr lang="en-US" sz="2400" dirty="0">
              <a:solidFill>
                <a:schemeClr val="tx2"/>
              </a:solidFill>
              <a:latin typeface="Arial Rounded MT Bold" charset="0"/>
              <a:ea typeface="Arial Rounded MT Bold" charset="0"/>
              <a:cs typeface="Arial Rounded MT Bold" charset="0"/>
            </a:endParaRPr>
          </a:p>
          <a:p>
            <a:pPr algn="r"/>
            <a:r>
              <a:rPr lang="en-US" sz="2400" dirty="0">
                <a:solidFill>
                  <a:schemeClr val="accent4">
                    <a:lumMod val="75000"/>
                  </a:schemeClr>
                </a:solidFill>
              </a:rPr>
              <a:t>Rural Funders of the Southwest</a:t>
            </a:r>
          </a:p>
          <a:p>
            <a:pPr algn="r"/>
            <a:r>
              <a:rPr lang="en-US" sz="2400" dirty="0">
                <a:solidFill>
                  <a:schemeClr val="accent4">
                    <a:lumMod val="75000"/>
                  </a:schemeClr>
                </a:solidFill>
              </a:rPr>
              <a:t>May 10, 2018</a:t>
            </a:r>
          </a:p>
          <a:p>
            <a:endParaRPr lang="en-US" dirty="0"/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943475" y="0"/>
            <a:ext cx="7248525" cy="6858000"/>
          </a:xfrm>
          <a:prstGeom prst="rect">
            <a:avLst/>
          </a:prstGeom>
        </p:spPr>
      </p:pic>
      <p:cxnSp>
        <p:nvCxnSpPr>
          <p:cNvPr id="5" name="Straight Connector 4"/>
          <p:cNvCxnSpPr/>
          <p:nvPr/>
        </p:nvCxnSpPr>
        <p:spPr>
          <a:xfrm>
            <a:off x="459079" y="5044427"/>
            <a:ext cx="4271964" cy="14809"/>
          </a:xfrm>
          <a:prstGeom prst="line">
            <a:avLst/>
          </a:prstGeom>
          <a:ln w="38100">
            <a:solidFill>
              <a:schemeClr val="accent1">
                <a:lumMod val="7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40780661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" name="Picture 11"/>
          <p:cNvPicPr>
            <a:picLocks noChangeAspect="1"/>
          </p:cNvPicPr>
          <p:nvPr/>
        </p:nvPicPr>
        <p:blipFill>
          <a:blip r:embed="rId2">
            <a:alphaModFix amt="20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flipH="1">
            <a:off x="-2065867" y="0"/>
            <a:ext cx="7009342" cy="6858000"/>
          </a:xfrm>
          <a:prstGeom prst="rect">
            <a:avLst/>
          </a:prstGeom>
        </p:spPr>
      </p:pic>
      <p:pic>
        <p:nvPicPr>
          <p:cNvPr id="10" name="Picture 9"/>
          <p:cNvPicPr>
            <a:picLocks noChangeAspect="1"/>
          </p:cNvPicPr>
          <p:nvPr/>
        </p:nvPicPr>
        <p:blipFill>
          <a:blip r:embed="rId2">
            <a:alphaModFix amt="20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943475" y="0"/>
            <a:ext cx="7248525" cy="6858000"/>
          </a:xfrm>
          <a:prstGeom prst="rect">
            <a:avLst/>
          </a:prstGeom>
        </p:spPr>
      </p:pic>
      <p:sp>
        <p:nvSpPr>
          <p:cNvPr id="2" name="TextBox 1"/>
          <p:cNvSpPr txBox="1"/>
          <p:nvPr/>
        </p:nvSpPr>
        <p:spPr>
          <a:xfrm>
            <a:off x="680322" y="3639628"/>
            <a:ext cx="3038622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/>
              <a:t>George Grainger</a:t>
            </a:r>
          </a:p>
          <a:p>
            <a:r>
              <a:rPr lang="en-US" dirty="0"/>
              <a:t>Texas A&amp;M Foundation</a:t>
            </a:r>
          </a:p>
        </p:txBody>
      </p:sp>
      <p:sp>
        <p:nvSpPr>
          <p:cNvPr id="3" name="TextBox 2"/>
          <p:cNvSpPr txBox="1"/>
          <p:nvPr/>
        </p:nvSpPr>
        <p:spPr>
          <a:xfrm>
            <a:off x="4650573" y="3641236"/>
            <a:ext cx="3601329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/>
              <a:t>Brittany </a:t>
            </a:r>
            <a:r>
              <a:rPr lang="en-US" dirty="0" err="1"/>
              <a:t>Hott</a:t>
            </a:r>
            <a:r>
              <a:rPr lang="en-US" dirty="0"/>
              <a:t>, Ph.D.</a:t>
            </a:r>
          </a:p>
          <a:p>
            <a:r>
              <a:rPr lang="en-US" dirty="0"/>
              <a:t>Texas A&amp;M - Commerce</a:t>
            </a:r>
          </a:p>
        </p:txBody>
      </p:sp>
      <p:sp>
        <p:nvSpPr>
          <p:cNvPr id="4" name="TextBox 3"/>
          <p:cNvSpPr txBox="1"/>
          <p:nvPr/>
        </p:nvSpPr>
        <p:spPr>
          <a:xfrm>
            <a:off x="8584821" y="3622869"/>
            <a:ext cx="310896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/>
              <a:t>John Lamb, Ph.D.</a:t>
            </a:r>
          </a:p>
          <a:p>
            <a:r>
              <a:rPr lang="en-US" dirty="0"/>
              <a:t>UT Tyler</a:t>
            </a:r>
          </a:p>
        </p:txBody>
      </p:sp>
      <p:sp>
        <p:nvSpPr>
          <p:cNvPr id="5" name="TextBox 4"/>
          <p:cNvSpPr txBox="1"/>
          <p:nvPr/>
        </p:nvSpPr>
        <p:spPr>
          <a:xfrm>
            <a:off x="5702365" y="5754560"/>
            <a:ext cx="3446585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dirty="0"/>
              <a:t>Moderator:</a:t>
            </a:r>
          </a:p>
          <a:p>
            <a:pPr algn="r"/>
            <a:r>
              <a:rPr lang="en-US" dirty="0"/>
              <a:t>Wynn Rosser, Ph.D.</a:t>
            </a:r>
          </a:p>
          <a:p>
            <a:pPr algn="r"/>
            <a:r>
              <a:rPr lang="en-US" dirty="0"/>
              <a:t>T.L.L. Temple Foundation</a:t>
            </a:r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306042" y="4572000"/>
            <a:ext cx="2126042" cy="2126042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6410" r="15662" b="32038"/>
          <a:stretch/>
        </p:blipFill>
        <p:spPr>
          <a:xfrm>
            <a:off x="745654" y="243836"/>
            <a:ext cx="2760589" cy="3374814"/>
          </a:xfrm>
          <a:prstGeom prst="rect">
            <a:avLst/>
          </a:prstGeom>
        </p:spPr>
      </p:pic>
      <p:pic>
        <p:nvPicPr>
          <p:cNvPr id="8" name="Picture 7"/>
          <p:cNvPicPr>
            <a:picLocks noChangeAspect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346" r="1344"/>
          <a:stretch/>
        </p:blipFill>
        <p:spPr>
          <a:xfrm>
            <a:off x="8646673" y="243836"/>
            <a:ext cx="2743200" cy="3389532"/>
          </a:xfrm>
          <a:prstGeom prst="rect">
            <a:avLst/>
          </a:prstGeom>
        </p:spPr>
      </p:pic>
      <p:pic>
        <p:nvPicPr>
          <p:cNvPr id="9" name="Picture 8"/>
          <p:cNvPicPr>
            <a:picLocks noChangeAspect="1"/>
          </p:cNvPicPr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4003" b="21101"/>
          <a:stretch/>
        </p:blipFill>
        <p:spPr>
          <a:xfrm>
            <a:off x="4739581" y="236827"/>
            <a:ext cx="2743200" cy="338953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94110096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CA7CD4F8-92A8-4CCC-B6CC-75F2E461400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462212" y="2009775"/>
            <a:ext cx="7267575" cy="2838450"/>
          </a:xfrm>
          <a:prstGeom prst="rect">
            <a:avLst/>
          </a:prstGeom>
        </p:spPr>
      </p:pic>
      <p:pic>
        <p:nvPicPr>
          <p:cNvPr id="4" name="Picture 3">
            <a:extLst>
              <a:ext uri="{FF2B5EF4-FFF2-40B4-BE49-F238E27FC236}">
                <a16:creationId xmlns:a16="http://schemas.microsoft.com/office/drawing/2014/main" id="{CCD294B0-615B-4A98-8C78-4FD4BB0C846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665670" y="952500"/>
            <a:ext cx="1821269" cy="114211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2177646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>
            <a:extLst>
              <a:ext uri="{FF2B5EF4-FFF2-40B4-BE49-F238E27FC236}">
                <a16:creationId xmlns:a16="http://schemas.microsoft.com/office/drawing/2014/main" id="{01A69335-08E4-498F-AF0A-AA289BE52253}"/>
              </a:ext>
            </a:extLst>
          </p:cNvPr>
          <p:cNvSpPr/>
          <p:nvPr/>
        </p:nvSpPr>
        <p:spPr>
          <a:xfrm>
            <a:off x="616687" y="723014"/>
            <a:ext cx="9994606" cy="546303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3200" b="1" dirty="0">
                <a:solidFill>
                  <a:srgbClr val="861414"/>
                </a:solidFill>
              </a:rPr>
              <a:t>The Idea </a:t>
            </a:r>
          </a:p>
          <a:p>
            <a:pPr algn="ctr"/>
            <a:endParaRPr lang="en-US" sz="900" dirty="0"/>
          </a:p>
          <a:p>
            <a:endParaRPr lang="en-US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800" dirty="0"/>
              <a:t>Plan originated from a Bush School Capstone project </a:t>
            </a:r>
          </a:p>
          <a:p>
            <a:r>
              <a:rPr lang="en-US" sz="1400" dirty="0"/>
              <a:t>(</a:t>
            </a:r>
            <a:r>
              <a:rPr lang="en-US" sz="1400" dirty="0">
                <a:hlinkClick r:id="rId2" invalidUrl="http://bush.tamu.edu/psaa/capstones/projects/2014/Postsecondary Completion in Rural Texas.pdf"/>
              </a:rPr>
              <a:t>http://bush.tamu.edu/psaa/capstones/projects/2014/Postsecondary%20Completion%20in%20Rural%20Texas.pdf</a:t>
            </a:r>
            <a:r>
              <a:rPr lang="en-US" sz="1400" dirty="0"/>
              <a:t>)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2000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800" dirty="0"/>
              <a:t>Texas AgriLife Extension: only platform operating in every Texas county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2000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800" dirty="0"/>
              <a:t>County Agents in rural areas are credible &amp; respected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2000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800" dirty="0"/>
              <a:t>BUT, Extension does not have core competencies in college access &amp; success</a:t>
            </a:r>
          </a:p>
          <a:p>
            <a:endParaRPr lang="en-US" sz="2000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800" dirty="0"/>
              <a:t>Solution: pair Extension’s platform with student success experts</a:t>
            </a:r>
          </a:p>
        </p:txBody>
      </p:sp>
    </p:spTree>
    <p:extLst>
      <p:ext uri="{BB962C8B-B14F-4D97-AF65-F5344CB8AC3E}">
        <p14:creationId xmlns:p14="http://schemas.microsoft.com/office/powerpoint/2010/main" val="3427858679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>
            <a:extLst>
              <a:ext uri="{FF2B5EF4-FFF2-40B4-BE49-F238E27FC236}">
                <a16:creationId xmlns:a16="http://schemas.microsoft.com/office/drawing/2014/main" id="{65D24F47-44BF-4660-9796-E628EE6DB980}"/>
              </a:ext>
            </a:extLst>
          </p:cNvPr>
          <p:cNvSpPr txBox="1"/>
          <p:nvPr/>
        </p:nvSpPr>
        <p:spPr>
          <a:xfrm>
            <a:off x="606056" y="733646"/>
            <a:ext cx="10983432" cy="532453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200" b="1" dirty="0">
                <a:solidFill>
                  <a:srgbClr val="861414"/>
                </a:solidFill>
              </a:rPr>
              <a:t>Rural Student Success Initiative</a:t>
            </a:r>
          </a:p>
          <a:p>
            <a:pPr algn="ctr"/>
            <a:r>
              <a:rPr lang="en-US" sz="3200" b="1" dirty="0">
                <a:solidFill>
                  <a:srgbClr val="861414"/>
                </a:solidFill>
              </a:rPr>
              <a:t>Project Partners</a:t>
            </a:r>
          </a:p>
          <a:p>
            <a:pPr algn="ctr"/>
            <a:endParaRPr lang="en-US" sz="2400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800" dirty="0"/>
              <a:t>Texas A&amp;M AgriLife Extension Service (lead)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2800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800" dirty="0"/>
              <a:t>College Forward (content expert: access/success framework, data system)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2800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800" dirty="0"/>
              <a:t>National College Access Network (content expert: professional development and coaching)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2800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800" dirty="0"/>
              <a:t>Third-party evaluation firm TBD</a:t>
            </a:r>
          </a:p>
        </p:txBody>
      </p:sp>
    </p:spTree>
    <p:extLst>
      <p:ext uri="{BB962C8B-B14F-4D97-AF65-F5344CB8AC3E}">
        <p14:creationId xmlns:p14="http://schemas.microsoft.com/office/powerpoint/2010/main" val="642472747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ADDEAB9C-D417-4F40-BB23-455BFEF31DCD}"/>
              </a:ext>
            </a:extLst>
          </p:cNvPr>
          <p:cNvSpPr txBox="1"/>
          <p:nvPr/>
        </p:nvSpPr>
        <p:spPr>
          <a:xfrm>
            <a:off x="616689" y="701749"/>
            <a:ext cx="10983432" cy="393954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200" b="1" dirty="0">
                <a:solidFill>
                  <a:srgbClr val="861414"/>
                </a:solidFill>
              </a:rPr>
              <a:t>Project Goals</a:t>
            </a:r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800" dirty="0"/>
              <a:t>Increase </a:t>
            </a:r>
            <a:r>
              <a:rPr lang="en-US" sz="2800" u="sng" dirty="0"/>
              <a:t>rural</a:t>
            </a:r>
            <a:r>
              <a:rPr lang="en-US" sz="2800" dirty="0"/>
              <a:t> student postsecondary matriculation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2800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800" dirty="0"/>
              <a:t>Increase </a:t>
            </a:r>
            <a:r>
              <a:rPr lang="en-US" sz="2800" u="sng" dirty="0"/>
              <a:t>rural</a:t>
            </a:r>
            <a:r>
              <a:rPr lang="en-US" sz="2800" dirty="0"/>
              <a:t> student postsecondary certificate and degree completions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2800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800" dirty="0"/>
              <a:t>Engage third-party research team to evaluate results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2400" dirty="0"/>
          </a:p>
        </p:txBody>
      </p:sp>
    </p:spTree>
    <p:extLst>
      <p:ext uri="{BB962C8B-B14F-4D97-AF65-F5344CB8AC3E}">
        <p14:creationId xmlns:p14="http://schemas.microsoft.com/office/powerpoint/2010/main" val="2615451081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>
            <a:extLst>
              <a:ext uri="{FF2B5EF4-FFF2-40B4-BE49-F238E27FC236}">
                <a16:creationId xmlns:a16="http://schemas.microsoft.com/office/drawing/2014/main" id="{64C1AA9F-FAFB-49B0-AE3A-412216DF4E6A}"/>
              </a:ext>
            </a:extLst>
          </p:cNvPr>
          <p:cNvSpPr/>
          <p:nvPr/>
        </p:nvSpPr>
        <p:spPr>
          <a:xfrm>
            <a:off x="563525" y="712380"/>
            <a:ext cx="11004698" cy="477053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3200" b="1" dirty="0">
                <a:solidFill>
                  <a:srgbClr val="861414"/>
                </a:solidFill>
              </a:rPr>
              <a:t>Proof-of-Concept Demonstration Project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2400" dirty="0"/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2400" dirty="0"/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2800" dirty="0"/>
              <a:t>11+ sites distributed across several regions in Texas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endParaRPr lang="en-US" sz="2800" dirty="0"/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2800" dirty="0"/>
              <a:t>Minimum 4-yr. project duration required to produce valid results       (2 years currently funded)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endParaRPr lang="en-US" sz="2800" dirty="0"/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2800" dirty="0"/>
              <a:t>Third-party evaluation (evaluation firm TBD)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endParaRPr lang="en-US" sz="2800" dirty="0"/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2800" dirty="0"/>
              <a:t>Influence state policy to achieve scale &amp; sustainability  </a:t>
            </a:r>
          </a:p>
        </p:txBody>
      </p:sp>
    </p:spTree>
    <p:extLst>
      <p:ext uri="{BB962C8B-B14F-4D97-AF65-F5344CB8AC3E}">
        <p14:creationId xmlns:p14="http://schemas.microsoft.com/office/powerpoint/2010/main" val="1403316827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5D97139B-F640-4EF9-B2B4-2B993C2C6B36}"/>
              </a:ext>
            </a:extLst>
          </p:cNvPr>
          <p:cNvSpPr txBox="1"/>
          <p:nvPr/>
        </p:nvSpPr>
        <p:spPr>
          <a:xfrm>
            <a:off x="563525" y="723015"/>
            <a:ext cx="10994065" cy="538609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200" b="1" dirty="0">
                <a:solidFill>
                  <a:srgbClr val="861414"/>
                </a:solidFill>
              </a:rPr>
              <a:t>Organization Structure</a:t>
            </a:r>
          </a:p>
          <a:p>
            <a:endParaRPr lang="en-US" sz="1200" b="1" dirty="0"/>
          </a:p>
          <a:p>
            <a:r>
              <a:rPr lang="en-US" sz="2400" b="1" i="1" dirty="0"/>
              <a:t>College Station Backbone to support demonstration sites</a:t>
            </a:r>
            <a:r>
              <a:rPr lang="en-US" sz="2400" b="1" dirty="0"/>
              <a:t>:</a:t>
            </a:r>
          </a:p>
          <a:p>
            <a:endParaRPr lang="en-US" sz="800" b="1" dirty="0"/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400" dirty="0"/>
              <a:t>Director: Dr. Maria Luna-Torres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400" dirty="0"/>
              <a:t>2 college access/success specialists 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400" dirty="0"/>
              <a:t>1 Data Specialist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400" dirty="0"/>
              <a:t>Support Staff (shared services from Extension)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400" dirty="0"/>
              <a:t>External Advisory Group 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endParaRPr lang="en-US" sz="2000" b="1" dirty="0"/>
          </a:p>
          <a:p>
            <a:r>
              <a:rPr lang="en-US" sz="2400" b="1" i="1" dirty="0"/>
              <a:t>Rural County: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800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400" dirty="0"/>
              <a:t>County Agent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400" dirty="0"/>
              <a:t>Local Leadership Committee (led by County Agent)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400" dirty="0"/>
              <a:t>Part-time leadership/content/data coach to support Agent and local committee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400" dirty="0"/>
              <a:t>$10,000 annual discretionary funds per county (Coke &amp; pizza money)</a:t>
            </a:r>
          </a:p>
        </p:txBody>
      </p:sp>
    </p:spTree>
    <p:extLst>
      <p:ext uri="{BB962C8B-B14F-4D97-AF65-F5344CB8AC3E}">
        <p14:creationId xmlns:p14="http://schemas.microsoft.com/office/powerpoint/2010/main" val="3499614570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AE04E9A4-69B4-47F8-9F78-D392084E4D1C}"/>
              </a:ext>
            </a:extLst>
          </p:cNvPr>
          <p:cNvSpPr txBox="1"/>
          <p:nvPr/>
        </p:nvSpPr>
        <p:spPr>
          <a:xfrm>
            <a:off x="584792" y="627320"/>
            <a:ext cx="10972799" cy="513986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200" b="1" dirty="0">
                <a:solidFill>
                  <a:srgbClr val="861414"/>
                </a:solidFill>
              </a:rPr>
              <a:t>Pipeline</a:t>
            </a:r>
          </a:p>
          <a:p>
            <a:pPr algn="just"/>
            <a:endParaRPr lang="en-US" sz="2400" b="1" dirty="0"/>
          </a:p>
          <a:p>
            <a:r>
              <a:rPr lang="en-US" sz="2400" dirty="0"/>
              <a:t>Use College Forward’s curriculum/data system, and NCAN’s professional development:</a:t>
            </a:r>
          </a:p>
          <a:p>
            <a:endParaRPr lang="en-US" sz="1200" b="1" dirty="0"/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400" dirty="0"/>
              <a:t>Grades 8-12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400" dirty="0"/>
              <a:t>Summer Melt period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400" dirty="0"/>
              <a:t>Postsecondary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endParaRPr lang="en-US" sz="2400" b="1" dirty="0"/>
          </a:p>
          <a:p>
            <a:pPr algn="ctr"/>
            <a:r>
              <a:rPr lang="en-US" sz="3200" b="1" dirty="0">
                <a:solidFill>
                  <a:srgbClr val="861414"/>
                </a:solidFill>
              </a:rPr>
              <a:t>Constituencies to Influence</a:t>
            </a:r>
          </a:p>
          <a:p>
            <a:endParaRPr lang="en-US" sz="1200" b="1" dirty="0"/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400" dirty="0"/>
              <a:t>Students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400" dirty="0"/>
              <a:t>Parent(s) and/or adult caregivers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400" dirty="0"/>
              <a:t>Schools (boards, leaders, instructional &amp; support staff)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400" dirty="0"/>
              <a:t>County Agents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443214441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>
            <a:extLst>
              <a:ext uri="{FF2B5EF4-FFF2-40B4-BE49-F238E27FC236}">
                <a16:creationId xmlns:a16="http://schemas.microsoft.com/office/drawing/2014/main" id="{58EB0233-CF02-47BC-AF94-055233A198D6}"/>
              </a:ext>
            </a:extLst>
          </p:cNvPr>
          <p:cNvSpPr txBox="1"/>
          <p:nvPr/>
        </p:nvSpPr>
        <p:spPr>
          <a:xfrm>
            <a:off x="414671" y="584791"/>
            <a:ext cx="11270511" cy="575542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200" b="1" dirty="0">
                <a:solidFill>
                  <a:srgbClr val="861414"/>
                </a:solidFill>
              </a:rPr>
              <a:t>Built for Scale: Cost Drivers</a:t>
            </a:r>
          </a:p>
          <a:p>
            <a:endParaRPr lang="en-US" sz="1000" b="1" dirty="0"/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400" dirty="0"/>
              <a:t>Fixed costs of CS Backbone (approx. $750k/yr.) will </a:t>
            </a:r>
            <a:r>
              <a:rPr lang="en-US" sz="2400" u="sng" dirty="0"/>
              <a:t>not</a:t>
            </a:r>
            <a:r>
              <a:rPr lang="en-US" sz="2400" dirty="0"/>
              <a:t> grow in proportion with site growth; fixed CS Backbone overhead should be relatively stable over time 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endParaRPr lang="en-US" sz="1000" dirty="0"/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400" dirty="0"/>
              <a:t>College Forward and NCAN to phase down as CS Backbone staffs up and gains in-house expertise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endParaRPr lang="en-US" sz="1000" dirty="0"/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400" dirty="0"/>
              <a:t>Stress-test organizational and financial assumptions: 11 new in-county ISDs in Yr. 3; 11 new adjacent-county ISDs in year Yr. 4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endParaRPr lang="en-US" sz="1000" dirty="0"/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400" dirty="0"/>
              <a:t>New sites add modest and potentially sustainable variable costs:  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endParaRPr lang="en-US" sz="800" dirty="0"/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400" dirty="0"/>
              <a:t>$10,000/yr. discretionary funds per rural county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400" dirty="0"/>
              <a:t>Access to leadership and data coaching (part-time coaches can live in close proximity and cover multiple counties) 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400" dirty="0"/>
              <a:t>Misc. variable costs:  NSC data, NCAN membership, targeted professional development, etc.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26239024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>
            <a:extLst>
              <a:ext uri="{FF2B5EF4-FFF2-40B4-BE49-F238E27FC236}">
                <a16:creationId xmlns:a16="http://schemas.microsoft.com/office/drawing/2014/main" id="{0343B61A-3A77-442F-9C0E-532842FC2EA1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300508" y="370478"/>
            <a:ext cx="6737166" cy="638229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05101724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3422" cy="6858000"/>
          </a:xfrm>
          <a:prstGeom prst="rect">
            <a:avLst/>
          </a:prstGeom>
        </p:spPr>
      </p:pic>
      <p:sp>
        <p:nvSpPr>
          <p:cNvPr id="14" name="Round Same Side Corner Rectangle 13"/>
          <p:cNvSpPr/>
          <p:nvPr/>
        </p:nvSpPr>
        <p:spPr>
          <a:xfrm>
            <a:off x="3548741" y="5787151"/>
            <a:ext cx="5016137" cy="1070849"/>
          </a:xfrm>
          <a:prstGeom prst="round2SameRect">
            <a:avLst/>
          </a:prstGeom>
          <a:solidFill>
            <a:schemeClr val="accent1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Rectangle 5"/>
          <p:cNvSpPr/>
          <p:nvPr/>
        </p:nvSpPr>
        <p:spPr>
          <a:xfrm>
            <a:off x="3254472" y="5844183"/>
            <a:ext cx="5604677" cy="72327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>
              <a:lnSpc>
                <a:spcPct val="150000"/>
              </a:lnSpc>
            </a:pPr>
            <a:r>
              <a:rPr lang="en-US" dirty="0">
                <a:solidFill>
                  <a:schemeClr val="bg1"/>
                </a:solidFill>
                <a:latin typeface="Arial"/>
                <a:cs typeface="Arial"/>
              </a:rPr>
              <a:t>Brittany L. </a:t>
            </a:r>
            <a:r>
              <a:rPr lang="en-US" dirty="0" err="1">
                <a:solidFill>
                  <a:schemeClr val="bg1"/>
                </a:solidFill>
                <a:latin typeface="Arial"/>
                <a:cs typeface="Arial"/>
              </a:rPr>
              <a:t>Hott</a:t>
            </a:r>
            <a:r>
              <a:rPr lang="en-US" dirty="0">
                <a:solidFill>
                  <a:schemeClr val="bg1"/>
                </a:solidFill>
                <a:latin typeface="Arial"/>
                <a:cs typeface="Arial"/>
              </a:rPr>
              <a:t>, Ph.D.</a:t>
            </a:r>
          </a:p>
          <a:p>
            <a:pPr algn="ctr"/>
            <a:r>
              <a:rPr lang="en-US" sz="1400" i="1" dirty="0">
                <a:solidFill>
                  <a:schemeClr val="accent5">
                    <a:lumMod val="60000"/>
                    <a:lumOff val="40000"/>
                  </a:schemeClr>
                </a:solidFill>
                <a:latin typeface="Arial"/>
                <a:cs typeface="Arial"/>
              </a:rPr>
              <a:t>Associate Professor, Texas A&amp;M University-Commerce</a:t>
            </a:r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940743" y="595698"/>
            <a:ext cx="2667130" cy="623553"/>
          </a:xfrm>
          <a:prstGeom prst="rect">
            <a:avLst/>
          </a:prstGeom>
        </p:spPr>
      </p:pic>
      <p:sp>
        <p:nvSpPr>
          <p:cNvPr id="12" name="TextBox 11">
            <a:extLst>
              <a:ext uri="{FF2B5EF4-FFF2-40B4-BE49-F238E27FC236}">
                <a16:creationId xmlns:a16="http://schemas.microsoft.com/office/drawing/2014/main" id="{080070F7-5906-40A2-9210-1E182DEBFB3A}"/>
              </a:ext>
            </a:extLst>
          </p:cNvPr>
          <p:cNvSpPr txBox="1"/>
          <p:nvPr/>
        </p:nvSpPr>
        <p:spPr>
          <a:xfrm>
            <a:off x="0" y="4340601"/>
            <a:ext cx="12192000" cy="1446550"/>
          </a:xfrm>
          <a:prstGeom prst="rect">
            <a:avLst/>
          </a:prstGeom>
          <a:noFill/>
          <a:effectLst/>
        </p:spPr>
        <p:txBody>
          <a:bodyPr wrap="square" rtlCol="0">
            <a:spAutoFit/>
          </a:bodyPr>
          <a:lstStyle/>
          <a:p>
            <a:pPr algn="ctr">
              <a:lnSpc>
                <a:spcPts val="3620"/>
              </a:lnSpc>
            </a:pPr>
            <a:r>
              <a:rPr lang="en-US" sz="4000" b="1" dirty="0">
                <a:solidFill>
                  <a:schemeClr val="bg1"/>
                </a:solidFill>
                <a:latin typeface="Arial"/>
                <a:cs typeface="Arial"/>
              </a:rPr>
              <a:t>Conducting Rural Education Research: </a:t>
            </a:r>
            <a:br>
              <a:rPr lang="en-US" sz="2800" b="1" dirty="0">
                <a:solidFill>
                  <a:schemeClr val="bg1"/>
                </a:solidFill>
                <a:latin typeface="Arial"/>
                <a:cs typeface="Arial"/>
              </a:rPr>
            </a:br>
            <a:r>
              <a:rPr lang="en-US" sz="2400" dirty="0">
                <a:solidFill>
                  <a:schemeClr val="accent4"/>
                </a:solidFill>
                <a:latin typeface="Arial"/>
                <a:cs typeface="Arial"/>
              </a:rPr>
              <a:t>Lessons Learned From A&amp;M-Commerce’s STRIDE Lab</a:t>
            </a:r>
          </a:p>
          <a:p>
            <a:endParaRPr lang="en-US" sz="2800" dirty="0">
              <a:solidFill>
                <a:schemeClr val="bg1"/>
              </a:solidFill>
              <a:latin typeface="Arial"/>
              <a:cs typeface="Arial"/>
            </a:endParaRPr>
          </a:p>
        </p:txBody>
      </p:sp>
    </p:spTree>
    <p:extLst>
      <p:ext uri="{BB962C8B-B14F-4D97-AF65-F5344CB8AC3E}">
        <p14:creationId xmlns:p14="http://schemas.microsoft.com/office/powerpoint/2010/main" val="449023747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 flip="none" rotWithShape="1">
          <a:gsLst>
            <a:gs pos="83000">
              <a:schemeClr val="accent3">
                <a:lumMod val="5000"/>
                <a:lumOff val="95000"/>
              </a:schemeClr>
            </a:gs>
            <a:gs pos="100000">
              <a:schemeClr val="bg1">
                <a:lumMod val="95000"/>
              </a:schemeClr>
            </a:gs>
          </a:gsLst>
          <a:path path="shape">
            <a:fillToRect l="50000" t="50000" r="50000" b="50000"/>
          </a:path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61115" y="365125"/>
            <a:ext cx="4609011" cy="1325563"/>
          </a:xfrm>
        </p:spPr>
        <p:txBody>
          <a:bodyPr/>
          <a:lstStyle/>
          <a:p>
            <a:r>
              <a:rPr lang="en-US" b="1" dirty="0">
                <a:solidFill>
                  <a:schemeClr val="accent1">
                    <a:lumMod val="75000"/>
                  </a:schemeClr>
                </a:solidFill>
                <a:latin typeface="Arial" charset="0"/>
                <a:ea typeface="Arial" charset="0"/>
                <a:cs typeface="Arial" charset="0"/>
              </a:rPr>
              <a:t>Opportunities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61116" y="1825625"/>
            <a:ext cx="7143204" cy="4351338"/>
          </a:xfrm>
        </p:spPr>
        <p:txBody>
          <a:bodyPr/>
          <a:lstStyle/>
          <a:p>
            <a:pPr>
              <a:buBlip>
                <a:blip r:embed="rId3"/>
              </a:buBlip>
            </a:pPr>
            <a:r>
              <a:rPr lang="en-US" dirty="0">
                <a:latin typeface="Arial" charset="0"/>
                <a:ea typeface="Arial" charset="0"/>
                <a:cs typeface="Arial" charset="0"/>
              </a:rPr>
              <a:t> Fostering relationships</a:t>
            </a:r>
          </a:p>
          <a:p>
            <a:pPr>
              <a:buBlip>
                <a:blip r:embed="rId3"/>
              </a:buBlip>
            </a:pPr>
            <a:r>
              <a:rPr lang="en-US" dirty="0">
                <a:latin typeface="Arial" charset="0"/>
                <a:ea typeface="Arial" charset="0"/>
                <a:cs typeface="Arial" charset="0"/>
              </a:rPr>
              <a:t> Leveraging district-university partnerships</a:t>
            </a:r>
          </a:p>
          <a:p>
            <a:pPr>
              <a:buBlip>
                <a:blip r:embed="rId3"/>
              </a:buBlip>
            </a:pPr>
            <a:r>
              <a:rPr lang="en-US" dirty="0">
                <a:latin typeface="Arial" charset="0"/>
                <a:ea typeface="Arial" charset="0"/>
                <a:cs typeface="Arial" charset="0"/>
              </a:rPr>
              <a:t> Practice-based research</a:t>
            </a:r>
          </a:p>
          <a:p>
            <a:endParaRPr lang="en-US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3920319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1086058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15461"/>
          <a:stretch/>
        </p:blipFill>
        <p:spPr>
          <a:xfrm>
            <a:off x="0" y="1"/>
            <a:ext cx="12191999" cy="6858000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" y="5120006"/>
            <a:ext cx="12192000" cy="1325563"/>
          </a:xfrm>
        </p:spPr>
        <p:txBody>
          <a:bodyPr/>
          <a:lstStyle/>
          <a:p>
            <a:pPr algn="ctr"/>
            <a:r>
              <a:rPr lang="en-US" b="1" dirty="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  <a:t>A&amp;M-Commerce’s</a:t>
            </a:r>
            <a:r>
              <a:rPr lang="en-US" b="1" dirty="0">
                <a:latin typeface="Arial" charset="0"/>
                <a:ea typeface="Arial" charset="0"/>
                <a:cs typeface="Arial" charset="0"/>
              </a:rPr>
              <a:t> </a:t>
            </a:r>
            <a:r>
              <a:rPr lang="en-US" b="1" dirty="0">
                <a:solidFill>
                  <a:schemeClr val="accent4"/>
                </a:solidFill>
                <a:latin typeface="Arial" charset="0"/>
                <a:ea typeface="Arial" charset="0"/>
                <a:cs typeface="Arial" charset="0"/>
              </a:rPr>
              <a:t>STRIDE Lab</a:t>
            </a:r>
          </a:p>
        </p:txBody>
      </p:sp>
    </p:spTree>
    <p:extLst>
      <p:ext uri="{BB962C8B-B14F-4D97-AF65-F5344CB8AC3E}">
        <p14:creationId xmlns:p14="http://schemas.microsoft.com/office/powerpoint/2010/main" val="281618853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 flip="none" rotWithShape="1">
          <a:gsLst>
            <a:gs pos="71000">
              <a:schemeClr val="bg1"/>
            </a:gs>
            <a:gs pos="100000">
              <a:schemeClr val="bg1">
                <a:lumMod val="95000"/>
              </a:schemeClr>
            </a:gs>
          </a:gsLst>
          <a:path path="shape">
            <a:fillToRect l="50000" t="50000" r="50000" b="50000"/>
          </a:path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" name="Rounded Rectangle 24"/>
          <p:cNvSpPr/>
          <p:nvPr/>
        </p:nvSpPr>
        <p:spPr>
          <a:xfrm>
            <a:off x="8871854" y="2864269"/>
            <a:ext cx="1643745" cy="1292861"/>
          </a:xfrm>
          <a:prstGeom prst="roundRect">
            <a:avLst/>
          </a:prstGeom>
          <a:solidFill>
            <a:schemeClr val="accent1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4" name="Rounded Rectangle 23"/>
          <p:cNvSpPr/>
          <p:nvPr/>
        </p:nvSpPr>
        <p:spPr>
          <a:xfrm>
            <a:off x="1674222" y="2864269"/>
            <a:ext cx="1643745" cy="1292861"/>
          </a:xfrm>
          <a:prstGeom prst="roundRect">
            <a:avLst/>
          </a:prstGeom>
          <a:solidFill>
            <a:schemeClr val="accent1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3" name="Rounded Rectangle 22"/>
          <p:cNvSpPr/>
          <p:nvPr/>
        </p:nvSpPr>
        <p:spPr>
          <a:xfrm>
            <a:off x="5253443" y="2864269"/>
            <a:ext cx="1643745" cy="1292861"/>
          </a:xfrm>
          <a:prstGeom prst="roundRect">
            <a:avLst/>
          </a:prstGeom>
          <a:solidFill>
            <a:schemeClr val="accent1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pPr algn="ctr"/>
            <a:r>
              <a:rPr lang="en-US" b="1" dirty="0">
                <a:solidFill>
                  <a:schemeClr val="accent1">
                    <a:lumMod val="75000"/>
                  </a:schemeClr>
                </a:solidFill>
                <a:latin typeface="Arial" charset="0"/>
                <a:ea typeface="Arial" charset="0"/>
                <a:cs typeface="Arial" charset="0"/>
              </a:rPr>
              <a:t>Project DREAM</a:t>
            </a:r>
            <a:br>
              <a:rPr lang="en-US" dirty="0">
                <a:latin typeface="Arial" charset="0"/>
                <a:ea typeface="Arial" charset="0"/>
                <a:cs typeface="Arial" charset="0"/>
              </a:rPr>
            </a:br>
            <a:r>
              <a:rPr lang="en-US" sz="3200" dirty="0">
                <a:solidFill>
                  <a:schemeClr val="accent1">
                    <a:lumMod val="75000"/>
                  </a:schemeClr>
                </a:solidFill>
                <a:latin typeface="Arial" charset="0"/>
                <a:ea typeface="Arial" charset="0"/>
                <a:cs typeface="Arial" charset="0"/>
              </a:rPr>
              <a:t>D</a:t>
            </a:r>
            <a:r>
              <a:rPr lang="en-US" sz="3200" dirty="0">
                <a:latin typeface="Arial" charset="0"/>
                <a:ea typeface="Arial" charset="0"/>
                <a:cs typeface="Arial" charset="0"/>
              </a:rPr>
              <a:t>eveloping </a:t>
            </a:r>
            <a:r>
              <a:rPr lang="en-US" sz="3200" dirty="0">
                <a:solidFill>
                  <a:schemeClr val="accent1">
                    <a:lumMod val="75000"/>
                  </a:schemeClr>
                </a:solidFill>
                <a:latin typeface="Arial" charset="0"/>
                <a:ea typeface="Arial" charset="0"/>
                <a:cs typeface="Arial" charset="0"/>
              </a:rPr>
              <a:t>R</a:t>
            </a:r>
            <a:r>
              <a:rPr lang="en-US" sz="3200" dirty="0">
                <a:latin typeface="Arial" charset="0"/>
                <a:ea typeface="Arial" charset="0"/>
                <a:cs typeface="Arial" charset="0"/>
              </a:rPr>
              <a:t>ural </a:t>
            </a:r>
            <a:r>
              <a:rPr lang="en-US" sz="3200" dirty="0">
                <a:solidFill>
                  <a:schemeClr val="accent1">
                    <a:lumMod val="75000"/>
                  </a:schemeClr>
                </a:solidFill>
                <a:latin typeface="Arial" charset="0"/>
                <a:ea typeface="Arial" charset="0"/>
                <a:cs typeface="Arial" charset="0"/>
              </a:rPr>
              <a:t>E</a:t>
            </a:r>
            <a:r>
              <a:rPr lang="en-US" sz="3200" dirty="0">
                <a:latin typeface="Arial" charset="0"/>
                <a:ea typeface="Arial" charset="0"/>
                <a:cs typeface="Arial" charset="0"/>
              </a:rPr>
              <a:t>ducators </a:t>
            </a:r>
            <a:r>
              <a:rPr lang="en-US" sz="3200" dirty="0">
                <a:solidFill>
                  <a:schemeClr val="accent1">
                    <a:lumMod val="75000"/>
                  </a:schemeClr>
                </a:solidFill>
                <a:latin typeface="Arial" charset="0"/>
                <a:ea typeface="Arial" charset="0"/>
                <a:cs typeface="Arial" charset="0"/>
              </a:rPr>
              <a:t>A</a:t>
            </a:r>
            <a:r>
              <a:rPr lang="en-US" sz="3200" dirty="0">
                <a:latin typeface="Arial" charset="0"/>
                <a:ea typeface="Arial" charset="0"/>
                <a:cs typeface="Arial" charset="0"/>
              </a:rPr>
              <a:t>lgebra </a:t>
            </a:r>
            <a:r>
              <a:rPr lang="en-US" sz="3200" dirty="0">
                <a:solidFill>
                  <a:schemeClr val="accent1">
                    <a:lumMod val="75000"/>
                  </a:schemeClr>
                </a:solidFill>
                <a:latin typeface="Arial" charset="0"/>
                <a:ea typeface="Arial" charset="0"/>
                <a:cs typeface="Arial" charset="0"/>
              </a:rPr>
              <a:t>M</a:t>
            </a:r>
            <a:r>
              <a:rPr lang="en-US" sz="3200" dirty="0">
                <a:latin typeface="Arial" charset="0"/>
                <a:ea typeface="Arial" charset="0"/>
                <a:cs typeface="Arial" charset="0"/>
              </a:rPr>
              <a:t>ethods</a:t>
            </a:r>
          </a:p>
        </p:txBody>
      </p:sp>
      <p:sp>
        <p:nvSpPr>
          <p:cNvPr id="2" name="TextBox 1"/>
          <p:cNvSpPr txBox="1"/>
          <p:nvPr/>
        </p:nvSpPr>
        <p:spPr>
          <a:xfrm>
            <a:off x="2623084" y="1784172"/>
            <a:ext cx="6850036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solidFill>
                  <a:schemeClr val="bg1">
                    <a:lumMod val="50000"/>
                  </a:schemeClr>
                </a:solidFill>
                <a:latin typeface="Arial" charset="0"/>
                <a:ea typeface="Arial" charset="0"/>
                <a:cs typeface="Arial" charset="0"/>
              </a:rPr>
              <a:t>Goal: </a:t>
            </a:r>
            <a:r>
              <a:rPr lang="en-US" dirty="0">
                <a:solidFill>
                  <a:schemeClr val="bg1">
                    <a:lumMod val="50000"/>
                  </a:schemeClr>
                </a:solidFill>
                <a:latin typeface="Arial" charset="0"/>
                <a:ea typeface="Arial" charset="0"/>
                <a:cs typeface="Arial" charset="0"/>
              </a:rPr>
              <a:t>To develop asynchronous professional development models to support rural east Texas Algebra teachers</a:t>
            </a:r>
          </a:p>
          <a:p>
            <a:endParaRPr lang="en-US" dirty="0">
              <a:latin typeface="Arial" charset="0"/>
              <a:ea typeface="Arial" charset="0"/>
              <a:cs typeface="Arial" charset="0"/>
            </a:endParaRPr>
          </a:p>
        </p:txBody>
      </p:sp>
      <p:sp>
        <p:nvSpPr>
          <p:cNvPr id="6" name="Oval 5"/>
          <p:cNvSpPr/>
          <p:nvPr/>
        </p:nvSpPr>
        <p:spPr>
          <a:xfrm>
            <a:off x="1213738" y="3484016"/>
            <a:ext cx="2484160" cy="2484160"/>
          </a:xfrm>
          <a:prstGeom prst="ellipse">
            <a:avLst/>
          </a:prstGeom>
          <a:solidFill>
            <a:schemeClr val="bg1"/>
          </a:solidFill>
          <a:ln w="69850">
            <a:solidFill>
              <a:schemeClr val="accent4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7" name="TextBox 6"/>
          <p:cNvSpPr txBox="1"/>
          <p:nvPr/>
        </p:nvSpPr>
        <p:spPr>
          <a:xfrm>
            <a:off x="1171007" y="3894159"/>
            <a:ext cx="2606470" cy="175432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lvl="0" algn="ctr"/>
            <a:r>
              <a:rPr lang="en-US" dirty="0">
                <a:latin typeface="Arial" charset="0"/>
                <a:ea typeface="Arial" charset="0"/>
                <a:cs typeface="Arial" charset="0"/>
              </a:rPr>
              <a:t>Needs </a:t>
            </a:r>
          </a:p>
          <a:p>
            <a:pPr lvl="0" algn="ctr"/>
            <a:r>
              <a:rPr lang="en-US" dirty="0">
                <a:latin typeface="Arial" charset="0"/>
                <a:ea typeface="Arial" charset="0"/>
                <a:cs typeface="Arial" charset="0"/>
              </a:rPr>
              <a:t>Assessment </a:t>
            </a:r>
          </a:p>
          <a:p>
            <a:pPr lvl="0" algn="ctr"/>
            <a:r>
              <a:rPr lang="en-US" sz="1600" dirty="0">
                <a:latin typeface="Arial" charset="0"/>
                <a:ea typeface="Arial" charset="0"/>
                <a:cs typeface="Arial" charset="0"/>
              </a:rPr>
              <a:t>(survey, focus groups); </a:t>
            </a:r>
          </a:p>
          <a:p>
            <a:pPr lvl="0" algn="ctr"/>
            <a:r>
              <a:rPr lang="en-US" dirty="0">
                <a:latin typeface="Arial" charset="0"/>
                <a:ea typeface="Arial" charset="0"/>
                <a:cs typeface="Arial" charset="0"/>
              </a:rPr>
              <a:t>Create Professional Development </a:t>
            </a:r>
          </a:p>
          <a:p>
            <a:pPr lvl="0" algn="ctr"/>
            <a:r>
              <a:rPr lang="en-US" dirty="0">
                <a:latin typeface="Arial" charset="0"/>
                <a:ea typeface="Arial" charset="0"/>
                <a:cs typeface="Arial" charset="0"/>
              </a:rPr>
              <a:t>Modules</a:t>
            </a:r>
          </a:p>
        </p:txBody>
      </p:sp>
      <p:sp>
        <p:nvSpPr>
          <p:cNvPr id="8" name="TextBox 7"/>
          <p:cNvSpPr txBox="1"/>
          <p:nvPr/>
        </p:nvSpPr>
        <p:spPr>
          <a:xfrm>
            <a:off x="1802673" y="2930698"/>
            <a:ext cx="1502231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400" b="1" dirty="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  <a:t>YEAR 1:</a:t>
            </a:r>
          </a:p>
        </p:txBody>
      </p:sp>
      <p:sp>
        <p:nvSpPr>
          <p:cNvPr id="9" name="TextBox 8"/>
          <p:cNvSpPr txBox="1"/>
          <p:nvPr/>
        </p:nvSpPr>
        <p:spPr>
          <a:xfrm>
            <a:off x="5344884" y="2943761"/>
            <a:ext cx="1502231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400" b="1" dirty="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  <a:t>YEAR 2:</a:t>
            </a:r>
          </a:p>
        </p:txBody>
      </p:sp>
      <p:sp>
        <p:nvSpPr>
          <p:cNvPr id="10" name="TextBox 9"/>
          <p:cNvSpPr txBox="1"/>
          <p:nvPr/>
        </p:nvSpPr>
        <p:spPr>
          <a:xfrm>
            <a:off x="8961116" y="2942647"/>
            <a:ext cx="1502231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400" b="1" dirty="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  <a:t>YEAR 3:</a:t>
            </a:r>
          </a:p>
        </p:txBody>
      </p:sp>
      <p:sp>
        <p:nvSpPr>
          <p:cNvPr id="11" name="Oval 10"/>
          <p:cNvSpPr/>
          <p:nvPr/>
        </p:nvSpPr>
        <p:spPr>
          <a:xfrm>
            <a:off x="4806023" y="3484016"/>
            <a:ext cx="2484160" cy="2484160"/>
          </a:xfrm>
          <a:prstGeom prst="ellipse">
            <a:avLst/>
          </a:prstGeom>
          <a:solidFill>
            <a:schemeClr val="bg1"/>
          </a:solidFill>
          <a:ln w="69850">
            <a:solidFill>
              <a:schemeClr val="accent4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2" name="TextBox 11"/>
          <p:cNvSpPr txBox="1"/>
          <p:nvPr/>
        </p:nvSpPr>
        <p:spPr>
          <a:xfrm>
            <a:off x="4975397" y="4183256"/>
            <a:ext cx="2145412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lvl="0" algn="ctr"/>
            <a:r>
              <a:rPr lang="en-US" dirty="0">
                <a:latin typeface="Arial" charset="0"/>
                <a:ea typeface="Arial" charset="0"/>
                <a:cs typeface="Arial" charset="0"/>
              </a:rPr>
              <a:t>Validate and </a:t>
            </a:r>
          </a:p>
          <a:p>
            <a:pPr lvl="0" algn="ctr"/>
            <a:r>
              <a:rPr lang="en-US" dirty="0">
                <a:latin typeface="Arial" charset="0"/>
                <a:ea typeface="Arial" charset="0"/>
                <a:cs typeface="Arial" charset="0"/>
              </a:rPr>
              <a:t>Pilot Professional Development </a:t>
            </a:r>
          </a:p>
          <a:p>
            <a:pPr lvl="0" algn="ctr"/>
            <a:r>
              <a:rPr lang="en-US" dirty="0">
                <a:latin typeface="Arial" charset="0"/>
                <a:ea typeface="Arial" charset="0"/>
                <a:cs typeface="Arial" charset="0"/>
              </a:rPr>
              <a:t>Program</a:t>
            </a:r>
          </a:p>
        </p:txBody>
      </p:sp>
      <p:sp>
        <p:nvSpPr>
          <p:cNvPr id="13" name="Oval 12"/>
          <p:cNvSpPr/>
          <p:nvPr/>
        </p:nvSpPr>
        <p:spPr>
          <a:xfrm>
            <a:off x="8398308" y="3506664"/>
            <a:ext cx="2484160" cy="2484160"/>
          </a:xfrm>
          <a:prstGeom prst="ellipse">
            <a:avLst/>
          </a:prstGeom>
          <a:solidFill>
            <a:schemeClr val="bg1"/>
          </a:solidFill>
          <a:ln w="69850">
            <a:solidFill>
              <a:schemeClr val="accent4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4" name="TextBox 13"/>
          <p:cNvSpPr txBox="1"/>
          <p:nvPr/>
        </p:nvSpPr>
        <p:spPr>
          <a:xfrm>
            <a:off x="8606871" y="4347340"/>
            <a:ext cx="2145412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lvl="0" algn="ctr"/>
            <a:r>
              <a:rPr lang="en-US" dirty="0">
                <a:latin typeface="Arial" charset="0"/>
                <a:ea typeface="Arial" charset="0"/>
                <a:cs typeface="Arial" charset="0"/>
              </a:rPr>
              <a:t>Test Professional Development </a:t>
            </a:r>
          </a:p>
          <a:p>
            <a:pPr lvl="0" algn="ctr"/>
            <a:r>
              <a:rPr lang="en-US" dirty="0">
                <a:latin typeface="Arial" charset="0"/>
                <a:ea typeface="Arial" charset="0"/>
                <a:cs typeface="Arial" charset="0"/>
              </a:rPr>
              <a:t>Program</a:t>
            </a:r>
          </a:p>
        </p:txBody>
      </p:sp>
      <p:sp>
        <p:nvSpPr>
          <p:cNvPr id="16" name="Half Frame 15"/>
          <p:cNvSpPr/>
          <p:nvPr/>
        </p:nvSpPr>
        <p:spPr>
          <a:xfrm rot="8100000">
            <a:off x="3934617" y="4447847"/>
            <a:ext cx="380290" cy="380292"/>
          </a:xfrm>
          <a:prstGeom prst="halfFrame">
            <a:avLst/>
          </a:prstGeom>
          <a:ln w="635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sp>
        <p:nvSpPr>
          <p:cNvPr id="21" name="Half Frame 20"/>
          <p:cNvSpPr/>
          <p:nvPr/>
        </p:nvSpPr>
        <p:spPr>
          <a:xfrm rot="8100000">
            <a:off x="7506301" y="4447847"/>
            <a:ext cx="380290" cy="380292"/>
          </a:xfrm>
          <a:prstGeom prst="halfFrame">
            <a:avLst/>
          </a:prstGeom>
          <a:ln w="635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266917901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71000">
              <a:schemeClr val="bg1"/>
            </a:gs>
            <a:gs pos="100000">
              <a:schemeClr val="bg1">
                <a:lumMod val="95000"/>
              </a:schemeClr>
            </a:gs>
          </a:gsLst>
          <a:path path="shape">
            <a:fillToRect l="50000" t="50000" r="50000" b="50000"/>
          </a:path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8200" y="534944"/>
            <a:ext cx="10515600" cy="732155"/>
          </a:xfrm>
        </p:spPr>
        <p:txBody>
          <a:bodyPr>
            <a:normAutofit/>
          </a:bodyPr>
          <a:lstStyle/>
          <a:p>
            <a:r>
              <a:rPr lang="en-US" sz="3800" b="1" dirty="0">
                <a:solidFill>
                  <a:schemeClr val="accent1">
                    <a:lumMod val="75000"/>
                  </a:schemeClr>
                </a:solidFill>
                <a:latin typeface="Arial" charset="0"/>
                <a:ea typeface="Arial" charset="0"/>
                <a:cs typeface="Arial" charset="0"/>
              </a:rPr>
              <a:t>Findings: </a:t>
            </a:r>
            <a:r>
              <a:rPr lang="en-US" sz="2800" dirty="0">
                <a:latin typeface="Arial" charset="0"/>
                <a:ea typeface="Arial" charset="0"/>
                <a:cs typeface="Arial" charset="0"/>
              </a:rPr>
              <a:t>Reported Use of Instructional Strategies</a:t>
            </a:r>
          </a:p>
        </p:txBody>
      </p:sp>
      <p:graphicFrame>
        <p:nvGraphicFramePr>
          <p:cNvPr id="3" name="Object 2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210838093"/>
              </p:ext>
            </p:extLst>
          </p:nvPr>
        </p:nvGraphicFramePr>
        <p:xfrm>
          <a:off x="838200" y="1630363"/>
          <a:ext cx="13868400" cy="45339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36" name="Document" r:id="rId3" imgW="13868400" imgH="4533900" progId="Word.Document.12">
                  <p:embed/>
                </p:oleObj>
              </mc:Choice>
              <mc:Fallback>
                <p:oleObj name="Document" r:id="rId3" imgW="13868400" imgH="4533900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838200" y="1630363"/>
                        <a:ext cx="13868400" cy="4533900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</p:spTree>
    <p:extLst>
      <p:ext uri="{BB962C8B-B14F-4D97-AF65-F5344CB8AC3E}">
        <p14:creationId xmlns:p14="http://schemas.microsoft.com/office/powerpoint/2010/main" val="748033560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71000">
              <a:schemeClr val="bg1"/>
            </a:gs>
            <a:gs pos="100000">
              <a:schemeClr val="bg1">
                <a:lumMod val="95000"/>
              </a:schemeClr>
            </a:gs>
          </a:gsLst>
          <a:path path="shape">
            <a:fillToRect l="50000" t="50000" r="50000" b="50000"/>
          </a:path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56589" y="520341"/>
            <a:ext cx="11226108" cy="864324"/>
          </a:xfrm>
        </p:spPr>
        <p:txBody>
          <a:bodyPr>
            <a:normAutofit/>
          </a:bodyPr>
          <a:lstStyle/>
          <a:p>
            <a:r>
              <a:rPr lang="en-US" sz="3800" b="1" dirty="0">
                <a:solidFill>
                  <a:schemeClr val="accent1">
                    <a:lumMod val="75000"/>
                  </a:schemeClr>
                </a:solidFill>
                <a:latin typeface="Arial" charset="0"/>
                <a:ea typeface="Arial" charset="0"/>
                <a:cs typeface="Arial" charset="0"/>
              </a:rPr>
              <a:t>Findings</a:t>
            </a:r>
            <a:r>
              <a:rPr lang="en-US" sz="3800" dirty="0">
                <a:solidFill>
                  <a:schemeClr val="accent1">
                    <a:lumMod val="75000"/>
                  </a:schemeClr>
                </a:solidFill>
                <a:latin typeface="Arial" charset="0"/>
                <a:ea typeface="Arial" charset="0"/>
                <a:cs typeface="Arial" charset="0"/>
              </a:rPr>
              <a:t>:</a:t>
            </a:r>
            <a:r>
              <a:rPr lang="en-US" sz="3800" dirty="0">
                <a:latin typeface="Arial" charset="0"/>
                <a:ea typeface="Arial" charset="0"/>
                <a:cs typeface="Arial" charset="0"/>
              </a:rPr>
              <a:t> </a:t>
            </a:r>
            <a:r>
              <a:rPr lang="en-US" sz="2200" dirty="0">
                <a:latin typeface="Arial" charset="0"/>
                <a:ea typeface="Arial" charset="0"/>
                <a:cs typeface="Arial" charset="0"/>
              </a:rPr>
              <a:t>Reported Use of Interventions to Support Students with MLD or MD</a:t>
            </a:r>
          </a:p>
        </p:txBody>
      </p:sp>
      <p:graphicFrame>
        <p:nvGraphicFramePr>
          <p:cNvPr id="10" name="Object 9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567473374"/>
              </p:ext>
            </p:extLst>
          </p:nvPr>
        </p:nvGraphicFramePr>
        <p:xfrm>
          <a:off x="557213" y="1697038"/>
          <a:ext cx="13868400" cy="46101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060" name="Document" r:id="rId3" imgW="13868400" imgH="4610100" progId="Word.Document.12">
                  <p:embed/>
                </p:oleObj>
              </mc:Choice>
              <mc:Fallback>
                <p:oleObj name="Document" r:id="rId3" imgW="13868400" imgH="4610100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557213" y="1697038"/>
                        <a:ext cx="13868400" cy="4610100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</p:spTree>
    <p:extLst>
      <p:ext uri="{BB962C8B-B14F-4D97-AF65-F5344CB8AC3E}">
        <p14:creationId xmlns:p14="http://schemas.microsoft.com/office/powerpoint/2010/main" val="2092992345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71000">
              <a:schemeClr val="bg1"/>
            </a:gs>
            <a:gs pos="100000">
              <a:schemeClr val="bg1">
                <a:lumMod val="95000"/>
              </a:schemeClr>
            </a:gs>
          </a:gsLst>
          <a:path path="shape">
            <a:fillToRect l="50000" t="50000" r="50000" b="50000"/>
          </a:path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09286" y="353016"/>
            <a:ext cx="10160000" cy="1143000"/>
          </a:xfrm>
        </p:spPr>
        <p:txBody>
          <a:bodyPr/>
          <a:lstStyle/>
          <a:p>
            <a:r>
              <a:rPr lang="en-US" sz="3800" b="1" dirty="0">
                <a:solidFill>
                  <a:schemeClr val="accent1">
                    <a:lumMod val="75000"/>
                  </a:schemeClr>
                </a:solidFill>
                <a:latin typeface="Arial" charset="0"/>
                <a:ea typeface="Arial" charset="0"/>
                <a:cs typeface="Arial" charset="0"/>
              </a:rPr>
              <a:t>Findings:</a:t>
            </a:r>
            <a:r>
              <a:rPr lang="en-US" sz="3800" dirty="0">
                <a:latin typeface="Arial" charset="0"/>
                <a:ea typeface="Arial" charset="0"/>
                <a:cs typeface="Arial" charset="0"/>
              </a:rPr>
              <a:t> </a:t>
            </a:r>
            <a:r>
              <a:rPr lang="en-US" sz="2800" dirty="0">
                <a:latin typeface="Arial" charset="0"/>
                <a:ea typeface="Arial" charset="0"/>
                <a:cs typeface="Arial" charset="0"/>
              </a:rPr>
              <a:t>Teacher Use of Resources </a:t>
            </a:r>
          </a:p>
        </p:txBody>
      </p:sp>
      <p:graphicFrame>
        <p:nvGraphicFramePr>
          <p:cNvPr id="4" name="Chart 3"/>
          <p:cNvGraphicFramePr/>
          <p:nvPr>
            <p:extLst>
              <p:ext uri="{D42A27DB-BD31-4B8C-83A1-F6EECF244321}">
                <p14:modId xmlns:p14="http://schemas.microsoft.com/office/powerpoint/2010/main" val="131365380"/>
              </p:ext>
            </p:extLst>
          </p:nvPr>
        </p:nvGraphicFramePr>
        <p:xfrm>
          <a:off x="496389" y="1496016"/>
          <a:ext cx="11299371" cy="4447584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</p:spTree>
    <p:extLst>
      <p:ext uri="{BB962C8B-B14F-4D97-AF65-F5344CB8AC3E}">
        <p14:creationId xmlns:p14="http://schemas.microsoft.com/office/powerpoint/2010/main" val="2939459482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71000">
              <a:schemeClr val="bg1"/>
            </a:gs>
            <a:gs pos="100000">
              <a:schemeClr val="bg1">
                <a:lumMod val="95000"/>
              </a:schemeClr>
            </a:gs>
          </a:gsLst>
          <a:path path="shape">
            <a:fillToRect l="50000" t="50000" r="50000" b="50000"/>
          </a:path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08863" y="365125"/>
            <a:ext cx="10515600" cy="1325563"/>
          </a:xfrm>
        </p:spPr>
        <p:txBody>
          <a:bodyPr/>
          <a:lstStyle/>
          <a:p>
            <a:r>
              <a:rPr lang="en-US" b="1" dirty="0">
                <a:solidFill>
                  <a:schemeClr val="accent1">
                    <a:lumMod val="75000"/>
                  </a:schemeClr>
                </a:solidFill>
                <a:latin typeface="Arial" charset="0"/>
                <a:ea typeface="Arial" charset="0"/>
                <a:cs typeface="Arial" charset="0"/>
              </a:rPr>
              <a:t>Implications for Practice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08863" y="1825625"/>
            <a:ext cx="7260771" cy="4351338"/>
          </a:xfrm>
        </p:spPr>
        <p:txBody>
          <a:bodyPr/>
          <a:lstStyle/>
          <a:p>
            <a:pPr>
              <a:buBlip>
                <a:blip r:embed="rId2"/>
              </a:buBlip>
            </a:pPr>
            <a:r>
              <a:rPr lang="en-US" dirty="0">
                <a:latin typeface="Arial" charset="0"/>
                <a:ea typeface="Arial" charset="0"/>
                <a:cs typeface="Arial" charset="0"/>
              </a:rPr>
              <a:t> Teachers need targeted professional </a:t>
            </a:r>
            <a:br>
              <a:rPr lang="en-US" dirty="0">
                <a:latin typeface="Arial" charset="0"/>
                <a:ea typeface="Arial" charset="0"/>
                <a:cs typeface="Arial" charset="0"/>
              </a:rPr>
            </a:br>
            <a:r>
              <a:rPr lang="en-US" dirty="0">
                <a:latin typeface="Arial" charset="0"/>
                <a:ea typeface="Arial" charset="0"/>
                <a:cs typeface="Arial" charset="0"/>
              </a:rPr>
              <a:t> development</a:t>
            </a:r>
          </a:p>
          <a:p>
            <a:pPr>
              <a:buBlip>
                <a:blip r:embed="rId2"/>
              </a:buBlip>
            </a:pPr>
            <a:r>
              <a:rPr lang="en-US" dirty="0">
                <a:latin typeface="Arial" charset="0"/>
                <a:ea typeface="Arial" charset="0"/>
                <a:cs typeface="Arial" charset="0"/>
              </a:rPr>
              <a:t> Both dosage and intensity must be </a:t>
            </a:r>
            <a:br>
              <a:rPr lang="en-US" dirty="0">
                <a:latin typeface="Arial" charset="0"/>
                <a:ea typeface="Arial" charset="0"/>
                <a:cs typeface="Arial" charset="0"/>
              </a:rPr>
            </a:br>
            <a:r>
              <a:rPr lang="en-US" dirty="0">
                <a:latin typeface="Arial" charset="0"/>
                <a:ea typeface="Arial" charset="0"/>
                <a:cs typeface="Arial" charset="0"/>
              </a:rPr>
              <a:t> considered</a:t>
            </a:r>
          </a:p>
          <a:p>
            <a:pPr>
              <a:buBlip>
                <a:blip r:embed="rId2"/>
              </a:buBlip>
            </a:pPr>
            <a:r>
              <a:rPr lang="en-US" dirty="0">
                <a:latin typeface="Arial" charset="0"/>
                <a:ea typeface="Arial" charset="0"/>
                <a:cs typeface="Arial" charset="0"/>
              </a:rPr>
              <a:t> A significant, pervasive research to </a:t>
            </a:r>
            <a:br>
              <a:rPr lang="en-US" dirty="0">
                <a:latin typeface="Arial" charset="0"/>
                <a:ea typeface="Arial" charset="0"/>
                <a:cs typeface="Arial" charset="0"/>
              </a:rPr>
            </a:br>
            <a:r>
              <a:rPr lang="en-US" dirty="0">
                <a:latin typeface="Arial" charset="0"/>
                <a:ea typeface="Arial" charset="0"/>
                <a:cs typeface="Arial" charset="0"/>
              </a:rPr>
              <a:t> practice gap is evident in rural east Texas </a:t>
            </a:r>
            <a:br>
              <a:rPr lang="en-US" dirty="0">
                <a:latin typeface="Arial" charset="0"/>
                <a:ea typeface="Arial" charset="0"/>
                <a:cs typeface="Arial" charset="0"/>
              </a:rPr>
            </a:br>
            <a:r>
              <a:rPr lang="en-US" dirty="0">
                <a:latin typeface="Arial" charset="0"/>
                <a:ea typeface="Arial" charset="0"/>
                <a:cs typeface="Arial" charset="0"/>
              </a:rPr>
              <a:t> algebra classrooms </a:t>
            </a:r>
            <a:r>
              <a:rPr lang="en-US" sz="2200" dirty="0">
                <a:latin typeface="Arial" charset="0"/>
                <a:ea typeface="Arial" charset="0"/>
                <a:cs typeface="Arial" charset="0"/>
              </a:rPr>
              <a:t>(Hott, Dibbs, &amp; </a:t>
            </a:r>
            <a:r>
              <a:rPr lang="en-US" sz="2200" dirty="0" err="1">
                <a:latin typeface="Arial" charset="0"/>
                <a:ea typeface="Arial" charset="0"/>
                <a:cs typeface="Arial" charset="0"/>
              </a:rPr>
              <a:t>Nazier</a:t>
            </a:r>
            <a:r>
              <a:rPr lang="en-US" sz="2200" dirty="0">
                <a:latin typeface="Arial" charset="0"/>
                <a:ea typeface="Arial" charset="0"/>
                <a:cs typeface="Arial" charset="0"/>
              </a:rPr>
              <a:t>, 2018)</a:t>
            </a:r>
          </a:p>
          <a:p>
            <a:pPr lvl="1">
              <a:buBlip>
                <a:blip r:embed="rId2"/>
              </a:buBlip>
            </a:pPr>
            <a:r>
              <a:rPr lang="en-US" dirty="0">
                <a:latin typeface="Arial" charset="0"/>
                <a:ea typeface="Arial" charset="0"/>
                <a:cs typeface="Arial" charset="0"/>
              </a:rPr>
              <a:t> Practice-based research</a:t>
            </a:r>
          </a:p>
          <a:p>
            <a:pPr lvl="1">
              <a:buBlip>
                <a:blip r:embed="rId2"/>
              </a:buBlip>
            </a:pPr>
            <a:r>
              <a:rPr lang="en-US" dirty="0">
                <a:latin typeface="Arial" charset="0"/>
                <a:ea typeface="Arial" charset="0"/>
                <a:cs typeface="Arial" charset="0"/>
              </a:rPr>
              <a:t> Tiered models of support</a:t>
            </a:r>
          </a:p>
          <a:p>
            <a:endParaRPr lang="en-US" dirty="0">
              <a:latin typeface="Arial" charset="0"/>
              <a:ea typeface="Arial" charset="0"/>
              <a:cs typeface="Arial" charset="0"/>
            </a:endParaRPr>
          </a:p>
          <a:p>
            <a:endParaRPr lang="en-US" dirty="0">
              <a:latin typeface="Arial" charset="0"/>
              <a:ea typeface="Arial" charset="0"/>
              <a:cs typeface="Arial" charset="0"/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3920319" cy="685799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91932903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A251F72-FA94-EB45-AB69-CC8CC6A5F47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383982" cy="1768475"/>
          </a:xfrm>
          <a:solidFill>
            <a:schemeClr val="accent5">
              <a:lumMod val="60000"/>
              <a:lumOff val="40000"/>
            </a:schemeClr>
          </a:solidFill>
          <a:ln w="38100">
            <a:solidFill>
              <a:schemeClr val="tx1">
                <a:lumMod val="95000"/>
                <a:lumOff val="5000"/>
              </a:schemeClr>
            </a:solidFill>
          </a:ln>
        </p:spPr>
        <p:txBody>
          <a:bodyPr>
            <a:normAutofit fontScale="90000"/>
          </a:bodyPr>
          <a:lstStyle/>
          <a:p>
            <a:pPr algn="ctr"/>
            <a:r>
              <a:rPr lang="en-US" b="1" dirty="0">
                <a:ln w="0"/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Middle Math Matters: </a:t>
            </a:r>
            <a:r>
              <a:rPr lang="en-US" dirty="0">
                <a:ln w="0"/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Promoting Successful Postsecondary Pathways through Mathematical Problem Solving in the Middle Grades </a:t>
            </a:r>
          </a:p>
        </p:txBody>
      </p:sp>
      <p:pic>
        <p:nvPicPr>
          <p:cNvPr id="5" name="Content Placeholder 4">
            <a:extLst>
              <a:ext uri="{FF2B5EF4-FFF2-40B4-BE49-F238E27FC236}">
                <a16:creationId xmlns:a16="http://schemas.microsoft.com/office/drawing/2014/main" id="{BCD3A4D9-23E8-7E42-BD4D-6EB6802DCB0E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38200" y="2272585"/>
            <a:ext cx="6489700" cy="4241800"/>
          </a:xfr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A776BCA7-0DD7-E143-8CED-7F10EBD95CB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747385" y="2272585"/>
            <a:ext cx="5502335" cy="4241800"/>
          </a:xfrm>
          <a:prstGeom prst="rect">
            <a:avLst/>
          </a:prstGeom>
        </p:spPr>
      </p:pic>
      <p:sp>
        <p:nvSpPr>
          <p:cNvPr id="7" name="5-Point Star 6">
            <a:extLst>
              <a:ext uri="{FF2B5EF4-FFF2-40B4-BE49-F238E27FC236}">
                <a16:creationId xmlns:a16="http://schemas.microsoft.com/office/drawing/2014/main" id="{5D166504-AA8E-4445-BEE1-15A86D5891D8}"/>
              </a:ext>
            </a:extLst>
          </p:cNvPr>
          <p:cNvSpPr/>
          <p:nvPr/>
        </p:nvSpPr>
        <p:spPr>
          <a:xfrm>
            <a:off x="9961418" y="4530439"/>
            <a:ext cx="471054" cy="429490"/>
          </a:xfrm>
          <a:prstGeom prst="star5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Curved Right Arrow 7">
            <a:extLst>
              <a:ext uri="{FF2B5EF4-FFF2-40B4-BE49-F238E27FC236}">
                <a16:creationId xmlns:a16="http://schemas.microsoft.com/office/drawing/2014/main" id="{529DBCBD-7884-B348-8567-DB64AA60DCA3}"/>
              </a:ext>
            </a:extLst>
          </p:cNvPr>
          <p:cNvSpPr/>
          <p:nvPr/>
        </p:nvSpPr>
        <p:spPr>
          <a:xfrm rot="13461594" flipH="1">
            <a:off x="10113818" y="3713017"/>
            <a:ext cx="318654" cy="817421"/>
          </a:xfrm>
          <a:prstGeom prst="curved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>
              <a:solidFill>
                <a:schemeClr val="tx1"/>
              </a:solidFill>
            </a:endParaRPr>
          </a:p>
        </p:txBody>
      </p:sp>
      <p:sp>
        <p:nvSpPr>
          <p:cNvPr id="9" name="Heart 8">
            <a:extLst>
              <a:ext uri="{FF2B5EF4-FFF2-40B4-BE49-F238E27FC236}">
                <a16:creationId xmlns:a16="http://schemas.microsoft.com/office/drawing/2014/main" id="{C8481CE3-AF5E-7543-99CB-1553161C1E5C}"/>
              </a:ext>
            </a:extLst>
          </p:cNvPr>
          <p:cNvSpPr/>
          <p:nvPr/>
        </p:nvSpPr>
        <p:spPr>
          <a:xfrm>
            <a:off x="10637215" y="3974430"/>
            <a:ext cx="549368" cy="368972"/>
          </a:xfrm>
          <a:prstGeom prst="hear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4758290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Content Placeholder 4">
            <a:extLst>
              <a:ext uri="{FF2B5EF4-FFF2-40B4-BE49-F238E27FC236}">
                <a16:creationId xmlns:a16="http://schemas.microsoft.com/office/drawing/2014/main" id="{518736CF-071D-3047-B6EC-C1AD1B301A8F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0" y="0"/>
            <a:ext cx="6154080" cy="4613564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E6688086-F7DB-A740-A835-E29DDC3DB02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994158" y="1066800"/>
            <a:ext cx="7197842" cy="541712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98741973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Content Placeholder 4">
            <a:extLst>
              <a:ext uri="{FF2B5EF4-FFF2-40B4-BE49-F238E27FC236}">
                <a16:creationId xmlns:a16="http://schemas.microsoft.com/office/drawing/2014/main" id="{F42645BF-1BF5-3B48-A6B8-9991749D9575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1557512" y="0"/>
            <a:ext cx="9159822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44737699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>
            <a:extLst>
              <a:ext uri="{FF2B5EF4-FFF2-40B4-BE49-F238E27FC236}">
                <a16:creationId xmlns:a16="http://schemas.microsoft.com/office/drawing/2014/main" id="{576F37CA-D603-2C44-917F-81A4B1B572A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529922" y="0"/>
            <a:ext cx="9132155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93000482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>
            <a:extLst>
              <a:ext uri="{FF2B5EF4-FFF2-40B4-BE49-F238E27FC236}">
                <a16:creationId xmlns:a16="http://schemas.microsoft.com/office/drawing/2014/main" id="{FA19777B-24F0-B04B-923B-0518609E5E5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535783" y="0"/>
            <a:ext cx="9120433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65838859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>
            <a:extLst>
              <a:ext uri="{FF2B5EF4-FFF2-40B4-BE49-F238E27FC236}">
                <a16:creationId xmlns:a16="http://schemas.microsoft.com/office/drawing/2014/main" id="{C129467F-FD8E-E04F-8613-3A47CA17A001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527934" y="0"/>
            <a:ext cx="9136131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9998112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>
            <a:extLst>
              <a:ext uri="{FF2B5EF4-FFF2-40B4-BE49-F238E27FC236}">
                <a16:creationId xmlns:a16="http://schemas.microsoft.com/office/drawing/2014/main" id="{4CF0D7D7-9CC9-694B-9F8F-F348847CC77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533836" y="0"/>
            <a:ext cx="9124327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14159265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>
            <a:extLst>
              <a:ext uri="{FF2B5EF4-FFF2-40B4-BE49-F238E27FC236}">
                <a16:creationId xmlns:a16="http://schemas.microsoft.com/office/drawing/2014/main" id="{DD727513-5B7C-964F-8C21-B8B703B009E1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543605" y="0"/>
            <a:ext cx="9104789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00975439"/>
      </p:ext>
    </p:extLst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" name="Picture 11"/>
          <p:cNvPicPr>
            <a:picLocks noChangeAspect="1"/>
          </p:cNvPicPr>
          <p:nvPr/>
        </p:nvPicPr>
        <p:blipFill>
          <a:blip r:embed="rId2">
            <a:alphaModFix amt="20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flipH="1">
            <a:off x="-2065867" y="0"/>
            <a:ext cx="7009342" cy="6858000"/>
          </a:xfrm>
          <a:prstGeom prst="rect">
            <a:avLst/>
          </a:prstGeom>
        </p:spPr>
      </p:pic>
      <p:pic>
        <p:nvPicPr>
          <p:cNvPr id="10" name="Picture 9"/>
          <p:cNvPicPr>
            <a:picLocks noChangeAspect="1"/>
          </p:cNvPicPr>
          <p:nvPr/>
        </p:nvPicPr>
        <p:blipFill>
          <a:blip r:embed="rId2">
            <a:alphaModFix amt="20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943475" y="0"/>
            <a:ext cx="7248525" cy="6858000"/>
          </a:xfrm>
          <a:prstGeom prst="rect">
            <a:avLst/>
          </a:prstGeom>
        </p:spPr>
      </p:pic>
      <p:sp>
        <p:nvSpPr>
          <p:cNvPr id="2" name="TextBox 1"/>
          <p:cNvSpPr txBox="1"/>
          <p:nvPr/>
        </p:nvSpPr>
        <p:spPr>
          <a:xfrm>
            <a:off x="680321" y="3639628"/>
            <a:ext cx="3210335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/>
              <a:t>George Grainger</a:t>
            </a:r>
          </a:p>
          <a:p>
            <a:r>
              <a:rPr lang="en-US" dirty="0"/>
              <a:t>Texas A&amp;M Foundation</a:t>
            </a:r>
          </a:p>
          <a:p>
            <a:r>
              <a:rPr lang="en-US" dirty="0" err="1"/>
              <a:t>ggrainger@txamfoundation.com</a:t>
            </a:r>
            <a:endParaRPr lang="en-US" dirty="0"/>
          </a:p>
          <a:p>
            <a:endParaRPr lang="en-US" dirty="0"/>
          </a:p>
        </p:txBody>
      </p:sp>
      <p:sp>
        <p:nvSpPr>
          <p:cNvPr id="3" name="TextBox 2"/>
          <p:cNvSpPr txBox="1"/>
          <p:nvPr/>
        </p:nvSpPr>
        <p:spPr>
          <a:xfrm>
            <a:off x="4650573" y="3641236"/>
            <a:ext cx="3601329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/>
              <a:t>Brittany </a:t>
            </a:r>
            <a:r>
              <a:rPr lang="en-US" dirty="0" err="1"/>
              <a:t>Hott</a:t>
            </a:r>
            <a:r>
              <a:rPr lang="en-US" dirty="0"/>
              <a:t>, Ph.D.</a:t>
            </a:r>
          </a:p>
          <a:p>
            <a:r>
              <a:rPr lang="en-US" dirty="0"/>
              <a:t>Texas A&amp;M – Commerce</a:t>
            </a:r>
          </a:p>
          <a:p>
            <a:r>
              <a:rPr lang="en-US" dirty="0" err="1"/>
              <a:t>Brittany.Hott@tamuc.edu</a:t>
            </a:r>
            <a:endParaRPr lang="en-US" dirty="0"/>
          </a:p>
        </p:txBody>
      </p:sp>
      <p:sp>
        <p:nvSpPr>
          <p:cNvPr id="4" name="TextBox 3"/>
          <p:cNvSpPr txBox="1"/>
          <p:nvPr/>
        </p:nvSpPr>
        <p:spPr>
          <a:xfrm>
            <a:off x="8584821" y="3622869"/>
            <a:ext cx="3108960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/>
              <a:t>John Lamb, Ph.D.</a:t>
            </a:r>
          </a:p>
          <a:p>
            <a:r>
              <a:rPr lang="en-US" dirty="0"/>
              <a:t>UT Tyler</a:t>
            </a:r>
          </a:p>
          <a:p>
            <a:r>
              <a:rPr lang="en-US" dirty="0" err="1"/>
              <a:t>JLamb@uttyler.edu</a:t>
            </a:r>
            <a:endParaRPr lang="en-US" dirty="0"/>
          </a:p>
        </p:txBody>
      </p:sp>
      <p:sp>
        <p:nvSpPr>
          <p:cNvPr id="5" name="TextBox 4"/>
          <p:cNvSpPr txBox="1"/>
          <p:nvPr/>
        </p:nvSpPr>
        <p:spPr>
          <a:xfrm>
            <a:off x="6142537" y="5567497"/>
            <a:ext cx="3446585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dirty="0"/>
              <a:t>Moderator:</a:t>
            </a:r>
          </a:p>
          <a:p>
            <a:pPr algn="r"/>
            <a:r>
              <a:rPr lang="en-US" dirty="0"/>
              <a:t>Wynn Rosser, Ph.D.</a:t>
            </a:r>
          </a:p>
          <a:p>
            <a:pPr algn="r"/>
            <a:r>
              <a:rPr lang="en-US" dirty="0"/>
              <a:t>T.L.L. Temple Foundation</a:t>
            </a:r>
          </a:p>
          <a:p>
            <a:pPr algn="r"/>
            <a:r>
              <a:rPr lang="en-US" dirty="0" err="1"/>
              <a:t>wynnrosser@tlltemple.foundation</a:t>
            </a:r>
            <a:endParaRPr lang="en-US" dirty="0"/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691069" y="5088691"/>
            <a:ext cx="1698804" cy="1698804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6410" r="15662" b="32038"/>
          <a:stretch/>
        </p:blipFill>
        <p:spPr>
          <a:xfrm>
            <a:off x="745654" y="243836"/>
            <a:ext cx="2760589" cy="3374814"/>
          </a:xfrm>
          <a:prstGeom prst="rect">
            <a:avLst/>
          </a:prstGeom>
        </p:spPr>
      </p:pic>
      <p:pic>
        <p:nvPicPr>
          <p:cNvPr id="8" name="Picture 7"/>
          <p:cNvPicPr>
            <a:picLocks noChangeAspect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346" r="1344"/>
          <a:stretch/>
        </p:blipFill>
        <p:spPr>
          <a:xfrm>
            <a:off x="8646673" y="243836"/>
            <a:ext cx="2743200" cy="3389532"/>
          </a:xfrm>
          <a:prstGeom prst="rect">
            <a:avLst/>
          </a:prstGeom>
        </p:spPr>
      </p:pic>
      <p:pic>
        <p:nvPicPr>
          <p:cNvPr id="9" name="Picture 8"/>
          <p:cNvPicPr>
            <a:picLocks noChangeAspect="1"/>
          </p:cNvPicPr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4003" b="21101"/>
          <a:stretch/>
        </p:blipFill>
        <p:spPr>
          <a:xfrm>
            <a:off x="4739581" y="236827"/>
            <a:ext cx="2743200" cy="338953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94410833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Yu Gothic Light"/>
        <a:font script="Hang" typeface="맑은 고딕"/>
        <a:font script="Hans" typeface="DengXian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Yu Gothic"/>
        <a:font script="Hang" typeface="맑은 고딕"/>
        <a:font script="Hans" typeface="DengXian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390</TotalTime>
  <Words>827</Words>
  <Application>Microsoft Macintosh PowerPoint</Application>
  <PresentationFormat>Widescreen</PresentationFormat>
  <Paragraphs>153</Paragraphs>
  <Slides>28</Slides>
  <Notes>3</Notes>
  <HiddenSlides>0</HiddenSlides>
  <MMClips>0</MMClips>
  <ScaleCrop>false</ScaleCrop>
  <HeadingPairs>
    <vt:vector size="8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Embedded OLE Servers</vt:lpstr>
      </vt:variant>
      <vt:variant>
        <vt:i4>1</vt:i4>
      </vt:variant>
      <vt:variant>
        <vt:lpstr>Slide Titles</vt:lpstr>
      </vt:variant>
      <vt:variant>
        <vt:i4>28</vt:i4>
      </vt:variant>
    </vt:vector>
  </HeadingPairs>
  <TitlesOfParts>
    <vt:vector size="34" baseType="lpstr">
      <vt:lpstr>Arial</vt:lpstr>
      <vt:lpstr>Arial Rounded MT Bold</vt:lpstr>
      <vt:lpstr>Calibri</vt:lpstr>
      <vt:lpstr>Calibri Light</vt:lpstr>
      <vt:lpstr>Office Theme</vt:lpstr>
      <vt:lpstr>Document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Opportunities</vt:lpstr>
      <vt:lpstr>A&amp;M-Commerce’s STRIDE Lab</vt:lpstr>
      <vt:lpstr>Project DREAM Developing Rural Educators Algebra Methods</vt:lpstr>
      <vt:lpstr>Findings: Reported Use of Instructional Strategies</vt:lpstr>
      <vt:lpstr>Findings: Reported Use of Interventions to Support Students with MLD or MD</vt:lpstr>
      <vt:lpstr>Findings: Teacher Use of Resources </vt:lpstr>
      <vt:lpstr>Implications for Practice</vt:lpstr>
      <vt:lpstr>Middle Math Matters: Promoting Successful Postsecondary Pathways through Mathematical Problem Solving in the Middle Grades 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16.0010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George Grainger</dc:creator>
  <cp:lastModifiedBy>Microsoft Office User</cp:lastModifiedBy>
  <cp:revision>37</cp:revision>
  <cp:lastPrinted>2018-05-02T16:33:02Z</cp:lastPrinted>
  <dcterms:created xsi:type="dcterms:W3CDTF">2018-04-26T19:18:44Z</dcterms:created>
  <dcterms:modified xsi:type="dcterms:W3CDTF">2018-05-02T18:49:00Z</dcterms:modified>
</cp:coreProperties>
</file>